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6858000" cx="9144000"/>
  <p:notesSz cx="6858000" cy="9144000"/>
  <p:embeddedFontLst>
    <p:embeddedFont>
      <p:font typeface="Roboto"/>
      <p:regular r:id="rId21"/>
      <p:bold r:id="rId22"/>
      <p:italic r:id="rId23"/>
      <p:boldItalic r:id="rId24"/>
    </p:embeddedFont>
    <p:embeddedFont>
      <p:font typeface="Comfortaa"/>
      <p:regular r:id="rId25"/>
      <p:bold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27" roundtripDataSignature="AMtx7mj68hFRZjqLHewfhZli4Qg6FuM8d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C19C6B3-1961-4F7A-A0BC-386467D57383}">
  <a:tblStyle styleId="{FC19C6B3-1961-4F7A-A0BC-386467D57383}"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80A5FAB0-762E-466F-A046-3F2AD2C3D0FF}"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Comfortaa-bold.fntdata"/><Relationship Id="rId25" Type="http://schemas.openxmlformats.org/officeDocument/2006/relationships/font" Target="fonts/Comfortaa-regular.fntdata"/><Relationship Id="rId27" Type="http://customschemas.google.com/relationships/presentationmetadata" Target="meta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5a61e6ae0b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solidFill>
                  <a:schemeClr val="dk1"/>
                </a:solidFill>
              </a:rPr>
              <a:t>template slide</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52" name="Google Shape;52;g15a61e6ae0b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590f367b41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Now writing the names specifically, was before just sending a variable in uint8_t</a:t>
            </a:r>
            <a:endParaRPr/>
          </a:p>
        </p:txBody>
      </p:sp>
      <p:sp>
        <p:nvSpPr>
          <p:cNvPr id="168" name="Google Shape;168;g1590f367b41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2b5e49f0de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g12b5e49f0de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Will be soldering with Lusher tonight for the small ICs, then doing the rest right after. Also, the Transmitter came in today, so will be able to complete that one too.</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184" name="Google Shape;18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069a659c10_2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0" name="Google Shape;200;g2069a659c10_2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5a61e6ae0b_0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15a61e6ae0b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AutoNum type="arabicParenR"/>
            </a:pPr>
            <a:r>
              <a:rPr lang="en-US">
                <a:solidFill>
                  <a:schemeClr val="dk1"/>
                </a:solidFill>
              </a:rPr>
              <a:t>Talk about what an equalizer is</a:t>
            </a:r>
            <a:endParaRPr>
              <a:solidFill>
                <a:schemeClr val="dk1"/>
              </a:solidFill>
            </a:endParaRPr>
          </a:p>
          <a:p>
            <a:pPr indent="-298450" lvl="0" marL="457200" rtl="0" algn="l">
              <a:lnSpc>
                <a:spcPct val="100000"/>
              </a:lnSpc>
              <a:spcBef>
                <a:spcPts val="0"/>
              </a:spcBef>
              <a:spcAft>
                <a:spcPts val="0"/>
              </a:spcAft>
              <a:buClr>
                <a:schemeClr val="dk1"/>
              </a:buClr>
              <a:buSzPts val="1100"/>
              <a:buAutoNum type="arabicParenR"/>
            </a:pPr>
            <a:r>
              <a:rPr lang="en-US">
                <a:solidFill>
                  <a:schemeClr val="dk1"/>
                </a:solidFill>
              </a:rPr>
              <a:t>Problem Statement about equalizers</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61" name="Google Shape;6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solidFill>
                  <a:schemeClr val="dk1"/>
                </a:solidFill>
              </a:rPr>
              <a:t>Nicole: software, Nathan: hardware, Antonio: software/hardware</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69" name="Google Shape;6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fbc7a9588c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g1fbc7a9588c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LCD code needs work to where it works in esp-idf. (only thing left for pre-integration requirements) Nathan &amp; Antonio have submitted designs for approval and are submitting PCBs today.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75f267dc7b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4" name="Google Shape;124;g175f267dc7b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75f267dc7b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Add pictures of ordered parts.</a:t>
            </a:r>
            <a:endParaRPr/>
          </a:p>
        </p:txBody>
      </p:sp>
      <p:sp>
        <p:nvSpPr>
          <p:cNvPr id="131" name="Google Shape;131;g175f267dc7b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fc3d639ae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g1fc3d639ae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7670716a1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g17670716a1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0ffd40688f_2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0ffd40688f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9"/>
          <p:cNvSpPr txBox="1"/>
          <p:nvPr>
            <p:ph type="ctrTitle"/>
          </p:nvPr>
        </p:nvSpPr>
        <p:spPr>
          <a:xfrm>
            <a:off x="3969582" y="2130425"/>
            <a:ext cx="4488617" cy="1470025"/>
          </a:xfrm>
          <a:prstGeom prst="rect">
            <a:avLst/>
          </a:prstGeom>
          <a:noFill/>
          <a:ln>
            <a:noFill/>
          </a:ln>
        </p:spPr>
        <p:txBody>
          <a:bodyPr anchorCtr="0" anchor="ctr" bIns="45700" lIns="91425" spcFirstLastPara="1" rIns="91425" wrap="square" tIns="45700">
            <a:normAutofit/>
          </a:bodyPr>
          <a:lstStyle>
            <a:lvl1pPr lvl="0" algn="r">
              <a:lnSpc>
                <a:spcPct val="100000"/>
              </a:lnSpc>
              <a:spcBef>
                <a:spcPts val="0"/>
              </a:spcBef>
              <a:spcAft>
                <a:spcPts val="0"/>
              </a:spcAft>
              <a:buClr>
                <a:schemeClr val="lt1"/>
              </a:buClr>
              <a:buSzPts val="3600"/>
              <a:buFont typeface="Arial"/>
              <a:buNone/>
              <a:defRPr b="1"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9"/>
          <p:cNvSpPr txBox="1"/>
          <p:nvPr>
            <p:ph idx="1" type="subTitle"/>
          </p:nvPr>
        </p:nvSpPr>
        <p:spPr>
          <a:xfrm>
            <a:off x="3124200" y="3886200"/>
            <a:ext cx="5333999" cy="1752600"/>
          </a:xfrm>
          <a:prstGeom prst="rect">
            <a:avLst/>
          </a:prstGeom>
          <a:noFill/>
          <a:ln>
            <a:noFill/>
          </a:ln>
        </p:spPr>
        <p:txBody>
          <a:bodyPr anchorCtr="0" anchor="t" bIns="45700" lIns="91425" spcFirstLastPara="1" rIns="91425" wrap="square" tIns="45700">
            <a:normAutofit/>
          </a:bodyPr>
          <a:lstStyle>
            <a:lvl1pPr lvl="0" algn="r">
              <a:lnSpc>
                <a:spcPct val="100000"/>
              </a:lnSpc>
              <a:spcBef>
                <a:spcPts val="560"/>
              </a:spcBef>
              <a:spcAft>
                <a:spcPts val="0"/>
              </a:spcAft>
              <a:buClr>
                <a:srgbClr val="FFFFFF"/>
              </a:buClr>
              <a:buSzPts val="2800"/>
              <a:buNone/>
              <a:defRPr sz="2800">
                <a:solidFill>
                  <a:srgbClr val="FFFFFF"/>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4" name="Google Shape;14;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10"/>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3200"/>
              <a:buFont typeface="Arial"/>
              <a:buNone/>
              <a:defRPr b="1"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0"/>
          <p:cNvSpPr txBox="1"/>
          <p:nvPr>
            <p:ph idx="1" type="body"/>
          </p:nvPr>
        </p:nvSpPr>
        <p:spPr>
          <a:xfrm>
            <a:off x="457200" y="2049270"/>
            <a:ext cx="8229600" cy="407689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0" name="Google Shape;20;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DLCOE_logo_HWHT.png" id="23" name="Google Shape;23;p10"/>
          <p:cNvPicPr preferRelativeResize="0"/>
          <p:nvPr/>
        </p:nvPicPr>
        <p:blipFill rotWithShape="1">
          <a:blip r:embed="rId3">
            <a:alphaModFix/>
          </a:blip>
          <a:srcRect b="0" l="0" r="0" t="0"/>
          <a:stretch/>
        </p:blipFill>
        <p:spPr>
          <a:xfrm>
            <a:off x="450851" y="234146"/>
            <a:ext cx="2443865" cy="4126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4" name="Shape 24"/>
        <p:cNvGrpSpPr/>
        <p:nvPr/>
      </p:nvGrpSpPr>
      <p:grpSpPr>
        <a:xfrm>
          <a:off x="0" y="0"/>
          <a:ext cx="0" cy="0"/>
          <a:chOff x="0" y="0"/>
          <a:chExt cx="0" cy="0"/>
        </a:xfrm>
      </p:grpSpPr>
      <p:sp>
        <p:nvSpPr>
          <p:cNvPr id="25" name="Google Shape;25;p11"/>
          <p:cNvSpPr txBox="1"/>
          <p:nvPr>
            <p:ph idx="1" type="body"/>
          </p:nvPr>
        </p:nvSpPr>
        <p:spPr>
          <a:xfrm>
            <a:off x="457200" y="1975644"/>
            <a:ext cx="4038600" cy="4150519"/>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6" name="Google Shape;26;p11"/>
          <p:cNvSpPr txBox="1"/>
          <p:nvPr>
            <p:ph idx="2" type="body"/>
          </p:nvPr>
        </p:nvSpPr>
        <p:spPr>
          <a:xfrm>
            <a:off x="4648200" y="1975644"/>
            <a:ext cx="4038600" cy="4150519"/>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7" name="Google Shape;27;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0" name="Google Shape;30;p11"/>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3200"/>
              <a:buFont typeface="Arial"/>
              <a:buNone/>
              <a:defRPr b="1"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12"/>
          <p:cNvSpPr txBox="1"/>
          <p:nvPr>
            <p:ph type="title"/>
          </p:nvPr>
        </p:nvSpPr>
        <p:spPr>
          <a:xfrm>
            <a:off x="457200" y="2900649"/>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000"/>
              <a:buFont typeface="Arial"/>
              <a:buNone/>
              <a:defRPr b="1"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6" name="Shape 36"/>
        <p:cNvGrpSpPr/>
        <p:nvPr/>
      </p:nvGrpSpPr>
      <p:grpSpPr>
        <a:xfrm>
          <a:off x="0" y="0"/>
          <a:ext cx="0" cy="0"/>
          <a:chOff x="0" y="0"/>
          <a:chExt cx="0" cy="0"/>
        </a:xfrm>
      </p:grpSpPr>
      <p:sp>
        <p:nvSpPr>
          <p:cNvPr id="37" name="Google Shape;37;p13"/>
          <p:cNvSpPr txBox="1"/>
          <p:nvPr>
            <p:ph type="title"/>
          </p:nvPr>
        </p:nvSpPr>
        <p:spPr>
          <a:xfrm>
            <a:off x="457200" y="1066968"/>
            <a:ext cx="3008313" cy="736881"/>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3"/>
          <p:cNvSpPr txBox="1"/>
          <p:nvPr>
            <p:ph idx="1" type="body"/>
          </p:nvPr>
        </p:nvSpPr>
        <p:spPr>
          <a:xfrm>
            <a:off x="3575050" y="1073720"/>
            <a:ext cx="5111750" cy="505244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b="1" sz="28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39" name="Google Shape;39;p13"/>
          <p:cNvSpPr txBox="1"/>
          <p:nvPr>
            <p:ph idx="2" type="body"/>
          </p:nvPr>
        </p:nvSpPr>
        <p:spPr>
          <a:xfrm>
            <a:off x="457200" y="1803850"/>
            <a:ext cx="3008313" cy="432231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40" name="Google Shape;40;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 name="Shape 43"/>
        <p:cNvGrpSpPr/>
        <p:nvPr/>
      </p:nvGrpSpPr>
      <p:grpSpPr>
        <a:xfrm>
          <a:off x="0" y="0"/>
          <a:ext cx="0" cy="0"/>
          <a:chOff x="0" y="0"/>
          <a:chExt cx="0" cy="0"/>
        </a:xfrm>
      </p:grpSpPr>
      <p:sp>
        <p:nvSpPr>
          <p:cNvPr id="44" name="Google Shape;44;p14"/>
          <p:cNvSpPr txBox="1"/>
          <p:nvPr>
            <p:ph type="title"/>
          </p:nvPr>
        </p:nvSpPr>
        <p:spPr>
          <a:xfrm>
            <a:off x="457200" y="1196430"/>
            <a:ext cx="2573672"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1800"/>
              <a:buFont typeface="Arial"/>
              <a:buNone/>
              <a:defRPr b="1" sz="1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4"/>
          <p:cNvSpPr/>
          <p:nvPr>
            <p:ph idx="2" type="pic"/>
          </p:nvPr>
        </p:nvSpPr>
        <p:spPr>
          <a:xfrm>
            <a:off x="3200400" y="1196430"/>
            <a:ext cx="5486400" cy="4850287"/>
          </a:xfrm>
          <a:prstGeom prst="rect">
            <a:avLst/>
          </a:prstGeom>
          <a:noFill/>
          <a:ln>
            <a:noFill/>
          </a:ln>
        </p:spPr>
      </p:sp>
      <p:sp>
        <p:nvSpPr>
          <p:cNvPr id="46" name="Google Shape;46;p14"/>
          <p:cNvSpPr txBox="1"/>
          <p:nvPr>
            <p:ph idx="1" type="body"/>
          </p:nvPr>
        </p:nvSpPr>
        <p:spPr>
          <a:xfrm>
            <a:off x="457200" y="1768043"/>
            <a:ext cx="2573672" cy="427867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47" name="Google Shape;47;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 name="Google Shape;8;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 name="Google Shape;9;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2.png"/><Relationship Id="rId6" Type="http://schemas.openxmlformats.org/officeDocument/2006/relationships/image" Target="../media/image4.png"/><Relationship Id="rId7"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g15a61e6ae0b_0_1"/>
          <p:cNvSpPr txBox="1"/>
          <p:nvPr>
            <p:ph type="ctrTitle"/>
          </p:nvPr>
        </p:nvSpPr>
        <p:spPr>
          <a:xfrm>
            <a:off x="3462375" y="2910625"/>
            <a:ext cx="5513100" cy="28806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chemeClr val="lt1"/>
              </a:buClr>
              <a:buSzPct val="100000"/>
              <a:buFont typeface="Arial"/>
              <a:buNone/>
            </a:pPr>
            <a:r>
              <a:t/>
            </a:r>
            <a:endParaRPr/>
          </a:p>
          <a:p>
            <a:pPr indent="0" lvl="0" marL="0" rtl="0" algn="r">
              <a:lnSpc>
                <a:spcPct val="100000"/>
              </a:lnSpc>
              <a:spcBef>
                <a:spcPts val="0"/>
              </a:spcBef>
              <a:spcAft>
                <a:spcPts val="0"/>
              </a:spcAft>
              <a:buClr>
                <a:schemeClr val="lt1"/>
              </a:buClr>
              <a:buSzPct val="100000"/>
              <a:buFont typeface="Arial"/>
              <a:buNone/>
            </a:pPr>
            <a:r>
              <a:t/>
            </a:r>
            <a:endParaRPr/>
          </a:p>
          <a:p>
            <a:pPr indent="0" lvl="0" marL="0" rtl="0" algn="r">
              <a:lnSpc>
                <a:spcPct val="100000"/>
              </a:lnSpc>
              <a:spcBef>
                <a:spcPts val="0"/>
              </a:spcBef>
              <a:spcAft>
                <a:spcPts val="0"/>
              </a:spcAft>
              <a:buClr>
                <a:schemeClr val="lt1"/>
              </a:buClr>
              <a:buSzPct val="100000"/>
              <a:buFont typeface="Arial"/>
              <a:buNone/>
            </a:pPr>
            <a:r>
              <a:t/>
            </a:r>
            <a:endParaRPr/>
          </a:p>
          <a:p>
            <a:pPr indent="0" lvl="0" marL="0" rtl="0" algn="l">
              <a:lnSpc>
                <a:spcPct val="100000"/>
              </a:lnSpc>
              <a:spcBef>
                <a:spcPts val="0"/>
              </a:spcBef>
              <a:spcAft>
                <a:spcPts val="0"/>
              </a:spcAft>
              <a:buClr>
                <a:schemeClr val="lt1"/>
              </a:buClr>
              <a:buSzPct val="100000"/>
              <a:buFont typeface="Arial"/>
              <a:buNone/>
            </a:pPr>
            <a:r>
              <a:t/>
            </a:r>
            <a:endParaRPr/>
          </a:p>
          <a:p>
            <a:pPr indent="0" lvl="0" marL="0" rtl="0" algn="r">
              <a:lnSpc>
                <a:spcPct val="100000"/>
              </a:lnSpc>
              <a:spcBef>
                <a:spcPts val="0"/>
              </a:spcBef>
              <a:spcAft>
                <a:spcPts val="0"/>
              </a:spcAft>
              <a:buClr>
                <a:schemeClr val="lt1"/>
              </a:buClr>
              <a:buSzPct val="114082"/>
              <a:buFont typeface="Arial"/>
              <a:buNone/>
            </a:pPr>
            <a:r>
              <a:rPr lang="en-US" sz="3155"/>
              <a:t>Status Update #3</a:t>
            </a:r>
            <a:endParaRPr sz="3155"/>
          </a:p>
          <a:p>
            <a:pPr indent="0" lvl="0" marL="0" rtl="0" algn="r">
              <a:lnSpc>
                <a:spcPct val="100000"/>
              </a:lnSpc>
              <a:spcBef>
                <a:spcPts val="0"/>
              </a:spcBef>
              <a:spcAft>
                <a:spcPts val="0"/>
              </a:spcAft>
              <a:buClr>
                <a:schemeClr val="lt1"/>
              </a:buClr>
              <a:buSzPct val="114082"/>
              <a:buFont typeface="Arial"/>
              <a:buNone/>
            </a:pPr>
            <a:r>
              <a:t/>
            </a:r>
            <a:endParaRPr sz="3155"/>
          </a:p>
          <a:p>
            <a:pPr indent="0" lvl="0" marL="0" rtl="0" algn="r">
              <a:lnSpc>
                <a:spcPct val="100000"/>
              </a:lnSpc>
              <a:spcBef>
                <a:spcPts val="0"/>
              </a:spcBef>
              <a:spcAft>
                <a:spcPts val="0"/>
              </a:spcAft>
              <a:buClr>
                <a:schemeClr val="lt1"/>
              </a:buClr>
              <a:buSzPct val="114082"/>
              <a:buFont typeface="Arial"/>
              <a:buNone/>
            </a:pPr>
            <a:r>
              <a:t/>
            </a:r>
            <a:endParaRPr sz="3155"/>
          </a:p>
          <a:p>
            <a:pPr indent="0" lvl="0" marL="0" rtl="0" algn="r">
              <a:lnSpc>
                <a:spcPct val="100000"/>
              </a:lnSpc>
              <a:spcBef>
                <a:spcPts val="0"/>
              </a:spcBef>
              <a:spcAft>
                <a:spcPts val="0"/>
              </a:spcAft>
              <a:buClr>
                <a:schemeClr val="lt1"/>
              </a:buClr>
              <a:buSzPct val="114082"/>
              <a:buFont typeface="Arial"/>
              <a:buNone/>
            </a:pPr>
            <a:r>
              <a:t/>
            </a:r>
            <a:endParaRPr sz="3155"/>
          </a:p>
          <a:p>
            <a:pPr indent="0" lvl="0" marL="0" rtl="0" algn="r">
              <a:lnSpc>
                <a:spcPct val="100000"/>
              </a:lnSpc>
              <a:spcBef>
                <a:spcPts val="0"/>
              </a:spcBef>
              <a:spcAft>
                <a:spcPts val="0"/>
              </a:spcAft>
              <a:buClr>
                <a:schemeClr val="lt1"/>
              </a:buClr>
              <a:buSzPct val="114082"/>
              <a:buFont typeface="Arial"/>
              <a:buNone/>
            </a:pPr>
            <a:r>
              <a:rPr lang="en-US" sz="3155"/>
              <a:t>Sponsor: Max Lesser</a:t>
            </a:r>
            <a:endParaRPr sz="3155"/>
          </a:p>
          <a:p>
            <a:pPr indent="0" lvl="0" marL="0" rtl="0" algn="r">
              <a:lnSpc>
                <a:spcPct val="100000"/>
              </a:lnSpc>
              <a:spcBef>
                <a:spcPts val="0"/>
              </a:spcBef>
              <a:spcAft>
                <a:spcPts val="0"/>
              </a:spcAft>
              <a:buClr>
                <a:schemeClr val="lt1"/>
              </a:buClr>
              <a:buSzPct val="114082"/>
              <a:buFont typeface="Arial"/>
              <a:buNone/>
            </a:pPr>
            <a:r>
              <a:rPr lang="en-US" sz="3155"/>
              <a:t>TA: Dalton W. Cyr</a:t>
            </a:r>
            <a:endParaRPr sz="3155"/>
          </a:p>
        </p:txBody>
      </p:sp>
      <p:pic>
        <p:nvPicPr>
          <p:cNvPr descr="DLCOE_logo_HWHT.png" id="55" name="Google Shape;55;g15a61e6ae0b_0_1"/>
          <p:cNvPicPr preferRelativeResize="0"/>
          <p:nvPr/>
        </p:nvPicPr>
        <p:blipFill rotWithShape="1">
          <a:blip r:embed="rId3">
            <a:alphaModFix/>
          </a:blip>
          <a:srcRect b="0" l="0" r="0" t="0"/>
          <a:stretch/>
        </p:blipFill>
        <p:spPr>
          <a:xfrm>
            <a:off x="5344000" y="1105318"/>
            <a:ext cx="3114199" cy="525774"/>
          </a:xfrm>
          <a:prstGeom prst="rect">
            <a:avLst/>
          </a:prstGeom>
          <a:noFill/>
          <a:ln>
            <a:noFill/>
          </a:ln>
        </p:spPr>
      </p:pic>
      <p:pic>
        <p:nvPicPr>
          <p:cNvPr id="56" name="Google Shape;56;g15a61e6ae0b_0_1"/>
          <p:cNvPicPr preferRelativeResize="0"/>
          <p:nvPr/>
        </p:nvPicPr>
        <p:blipFill rotWithShape="1">
          <a:blip r:embed="rId4">
            <a:alphaModFix/>
          </a:blip>
          <a:srcRect b="-950" l="2706" r="30461" t="950"/>
          <a:stretch/>
        </p:blipFill>
        <p:spPr>
          <a:xfrm>
            <a:off x="0" y="25"/>
            <a:ext cx="5413800" cy="5400000"/>
          </a:xfrm>
          <a:prstGeom prst="diagStripe">
            <a:avLst>
              <a:gd fmla="val 28946" name="adj"/>
            </a:avLst>
          </a:prstGeom>
          <a:noFill/>
          <a:ln>
            <a:noFill/>
          </a:ln>
        </p:spPr>
      </p:pic>
      <p:sp>
        <p:nvSpPr>
          <p:cNvPr id="57" name="Google Shape;57;g15a61e6ae0b_0_1"/>
          <p:cNvSpPr txBox="1"/>
          <p:nvPr/>
        </p:nvSpPr>
        <p:spPr>
          <a:xfrm>
            <a:off x="2710625" y="2671025"/>
            <a:ext cx="6246600" cy="12930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chemeClr val="lt1"/>
              </a:buClr>
              <a:buSzPts val="3600"/>
              <a:buFont typeface="Arial"/>
              <a:buNone/>
            </a:pPr>
            <a:r>
              <a:rPr b="1" i="0" lang="en-US" sz="3600" u="none" cap="none" strike="noStrike">
                <a:solidFill>
                  <a:schemeClr val="lt1"/>
                </a:solidFill>
                <a:latin typeface="Arial"/>
                <a:ea typeface="Arial"/>
                <a:cs typeface="Arial"/>
                <a:sym typeface="Arial"/>
              </a:rPr>
              <a:t>Team 6: GrAPE (Graphic Analog Portable Equalizer)</a:t>
            </a:r>
            <a:endParaRPr b="1" i="0" sz="3600" u="none" cap="none" strike="noStrike">
              <a:solidFill>
                <a:schemeClr val="lt1"/>
              </a:solidFill>
              <a:latin typeface="Arial"/>
              <a:ea typeface="Arial"/>
              <a:cs typeface="Arial"/>
              <a:sym typeface="Arial"/>
            </a:endParaRPr>
          </a:p>
        </p:txBody>
      </p:sp>
      <p:sp>
        <p:nvSpPr>
          <p:cNvPr id="58" name="Google Shape;58;g15a61e6ae0b_0_1"/>
          <p:cNvSpPr txBox="1"/>
          <p:nvPr/>
        </p:nvSpPr>
        <p:spPr>
          <a:xfrm>
            <a:off x="214625" y="5216400"/>
            <a:ext cx="3564600" cy="15492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chemeClr val="lt1"/>
              </a:buClr>
              <a:buSzPts val="3599"/>
              <a:buFont typeface="Arial"/>
              <a:buNone/>
            </a:pPr>
            <a:r>
              <a:rPr b="1" i="0" lang="en-US" sz="2955" u="none" cap="none" strike="noStrike">
                <a:solidFill>
                  <a:schemeClr val="lt1"/>
                </a:solidFill>
                <a:latin typeface="Arial"/>
                <a:ea typeface="Arial"/>
                <a:cs typeface="Arial"/>
                <a:sym typeface="Arial"/>
              </a:rPr>
              <a:t>Antonio Cardona</a:t>
            </a:r>
            <a:endParaRPr b="1" i="0" sz="2955"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3599"/>
              <a:buFont typeface="Arial"/>
              <a:buNone/>
            </a:pPr>
            <a:r>
              <a:rPr b="1" i="0" lang="en-US" sz="2955" u="none" cap="none" strike="noStrike">
                <a:solidFill>
                  <a:schemeClr val="lt1"/>
                </a:solidFill>
                <a:latin typeface="Arial"/>
                <a:ea typeface="Arial"/>
                <a:cs typeface="Arial"/>
                <a:sym typeface="Arial"/>
              </a:rPr>
              <a:t>Nathan Finley</a:t>
            </a:r>
            <a:endParaRPr b="1" i="0" sz="2955"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3599"/>
              <a:buFont typeface="Arial"/>
              <a:buNone/>
            </a:pPr>
            <a:r>
              <a:rPr b="1" i="0" lang="en-US" sz="2955" u="none" cap="none" strike="noStrike">
                <a:solidFill>
                  <a:schemeClr val="lt1"/>
                </a:solidFill>
                <a:latin typeface="Arial"/>
                <a:ea typeface="Arial"/>
                <a:cs typeface="Arial"/>
                <a:sym typeface="Arial"/>
              </a:rPr>
              <a:t>Nicole LoGiudice</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1590f367b41_0_10"/>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Arial"/>
              <a:buNone/>
            </a:pPr>
            <a:r>
              <a:rPr lang="en-US" sz="3000"/>
              <a:t>Bluetooth Input/Output Connectivity Subsystem</a:t>
            </a:r>
            <a:endParaRPr sz="3000"/>
          </a:p>
        </p:txBody>
      </p:sp>
      <p:graphicFrame>
        <p:nvGraphicFramePr>
          <p:cNvPr id="171" name="Google Shape;171;g1590f367b41_0_10"/>
          <p:cNvGraphicFramePr/>
          <p:nvPr/>
        </p:nvGraphicFramePr>
        <p:xfrm>
          <a:off x="952500" y="2633760"/>
          <a:ext cx="3000000" cy="3000000"/>
        </p:xfrm>
        <a:graphic>
          <a:graphicData uri="http://schemas.openxmlformats.org/drawingml/2006/table">
            <a:tbl>
              <a:tblPr>
                <a:noFill/>
                <a:tableStyleId>{FC19C6B3-1961-4F7A-A0BC-386467D57383}</a:tableStyleId>
              </a:tblPr>
              <a:tblGrid>
                <a:gridCol w="3654100"/>
                <a:gridCol w="3654100"/>
              </a:tblGrid>
              <a:tr h="531375">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Accomplishments since last lecture:</a:t>
                      </a:r>
                      <a:r>
                        <a:rPr b="1" lang="en-US"/>
                        <a:t> </a:t>
                      </a:r>
                      <a:endParaRPr b="1"/>
                    </a:p>
                    <a:p>
                      <a:pPr indent="0" lvl="0" marL="0" marR="0" rtl="0" algn="l">
                        <a:lnSpc>
                          <a:spcPct val="100000"/>
                        </a:lnSpc>
                        <a:spcBef>
                          <a:spcPts val="0"/>
                        </a:spcBef>
                        <a:spcAft>
                          <a:spcPts val="0"/>
                        </a:spcAft>
                        <a:buClr>
                          <a:srgbClr val="000000"/>
                        </a:buClr>
                        <a:buSzPts val="1400"/>
                        <a:buFont typeface="Arial"/>
                        <a:buNone/>
                      </a:pPr>
                      <a:r>
                        <a:rPr b="1" lang="en-US"/>
                        <a:t>18</a:t>
                      </a:r>
                      <a:r>
                        <a:rPr b="1" lang="en-US" sz="1400" u="none" cap="none" strike="noStrike"/>
                        <a:t> Hours</a:t>
                      </a:r>
                      <a:endParaRPr b="1" sz="1400" u="none" cap="none" strike="noStrike"/>
                    </a:p>
                  </a:txBody>
                  <a:tcPr marT="91425" marB="91425" marR="91425" marL="91425">
                    <a:solidFill>
                      <a:schemeClr val="accent5"/>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Ongoing progress/problems and plans until the next presentation</a:t>
                      </a:r>
                      <a:endParaRPr b="1" sz="1400" u="none" cap="none" strike="noStrike"/>
                    </a:p>
                  </a:txBody>
                  <a:tcPr marT="91425" marB="91425" marR="91425" marL="91425">
                    <a:solidFill>
                      <a:schemeClr val="accent5"/>
                    </a:solidFill>
                  </a:tcPr>
                </a:tc>
              </a:tr>
              <a:tr h="11036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I2C reading/writing names, removed duplicates from the list</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a:t>Soldering &amp; Testing Bluetooth Receiver and Transmitter PCBs</a:t>
                      </a:r>
                      <a:endParaRPr sz="1400" u="none" cap="none" strike="noStrike"/>
                    </a:p>
                  </a:txBody>
                  <a:tcPr marT="91425" marB="91425" marR="91425" marL="91425"/>
                </a:tc>
              </a:tr>
              <a:tr h="8175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Ordered Bluetooth Transmitter PCB</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a:t>Integration with LCD code &amp; Audio Equalizer PCB</a:t>
                      </a:r>
                      <a:endParaRPr sz="1400" u="none" cap="none" strike="noStrike"/>
                    </a:p>
                  </a:txBody>
                  <a:tcPr marT="91425" marB="91425" marR="91425" marL="91425"/>
                </a:tc>
              </a:tr>
            </a:tbl>
          </a:graphicData>
        </a:graphic>
      </p:graphicFrame>
      <p:sp>
        <p:nvSpPr>
          <p:cNvPr id="172" name="Google Shape;172;g1590f367b41_0_10"/>
          <p:cNvSpPr txBox="1"/>
          <p:nvPr/>
        </p:nvSpPr>
        <p:spPr>
          <a:xfrm>
            <a:off x="3853250" y="1906650"/>
            <a:ext cx="220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Nicole LoGiudice</a:t>
            </a:r>
            <a:endParaRPr b="0" i="0" sz="1400" u="none" cap="none" strike="noStrike">
              <a:solidFill>
                <a:srgbClr val="000000"/>
              </a:solidFill>
              <a:latin typeface="Arial"/>
              <a:ea typeface="Arial"/>
              <a:cs typeface="Arial"/>
              <a:sym typeface="Arial"/>
            </a:endParaRPr>
          </a:p>
        </p:txBody>
      </p:sp>
      <p:sp>
        <p:nvSpPr>
          <p:cNvPr id="173" name="Google Shape;173;g1590f367b41_0_10"/>
          <p:cNvSpPr txBox="1"/>
          <p:nvPr/>
        </p:nvSpPr>
        <p:spPr>
          <a:xfrm>
            <a:off x="6129300" y="39950"/>
            <a:ext cx="293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9E9E9E"/>
                </a:solidFill>
                <a:latin typeface="Arial"/>
                <a:ea typeface="Arial"/>
                <a:cs typeface="Arial"/>
                <a:sym typeface="Arial"/>
              </a:rPr>
              <a:t>Graphic Analog Portable Equalizer</a:t>
            </a:r>
            <a:endParaRPr b="0" i="0" sz="1400" u="none" cap="none" strike="noStrike">
              <a:solidFill>
                <a:srgbClr val="9E9E9E"/>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g12b5e49f0de_0_4"/>
          <p:cNvSpPr txBox="1"/>
          <p:nvPr>
            <p:ph type="title"/>
          </p:nvPr>
        </p:nvSpPr>
        <p:spPr>
          <a:xfrm>
            <a:off x="528200" y="755765"/>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Bluetooth Receiver PCB</a:t>
            </a:r>
            <a:endParaRPr/>
          </a:p>
        </p:txBody>
      </p:sp>
      <p:sp>
        <p:nvSpPr>
          <p:cNvPr id="179" name="Google Shape;179;g12b5e49f0de_0_4"/>
          <p:cNvSpPr txBox="1"/>
          <p:nvPr/>
        </p:nvSpPr>
        <p:spPr>
          <a:xfrm>
            <a:off x="1896625" y="1387550"/>
            <a:ext cx="220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Nicole LoGiudice</a:t>
            </a:r>
            <a:endParaRPr b="0" i="0" sz="1400" u="none" cap="none" strike="noStrike">
              <a:solidFill>
                <a:srgbClr val="000000"/>
              </a:solidFill>
              <a:latin typeface="Arial"/>
              <a:ea typeface="Arial"/>
              <a:cs typeface="Arial"/>
              <a:sym typeface="Arial"/>
            </a:endParaRPr>
          </a:p>
        </p:txBody>
      </p:sp>
      <p:sp>
        <p:nvSpPr>
          <p:cNvPr id="180" name="Google Shape;180;g12b5e49f0de_0_4"/>
          <p:cNvSpPr txBox="1"/>
          <p:nvPr/>
        </p:nvSpPr>
        <p:spPr>
          <a:xfrm>
            <a:off x="6129300" y="39950"/>
            <a:ext cx="293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9E9E9E"/>
                </a:solidFill>
                <a:latin typeface="Arial"/>
                <a:ea typeface="Arial"/>
                <a:cs typeface="Arial"/>
                <a:sym typeface="Arial"/>
              </a:rPr>
              <a:t>Graphic Analog Portable Equalizer</a:t>
            </a:r>
            <a:endParaRPr b="0" i="0" sz="1400" u="none" cap="none" strike="noStrike">
              <a:solidFill>
                <a:srgbClr val="9E9E9E"/>
              </a:solidFill>
              <a:latin typeface="Arial"/>
              <a:ea typeface="Arial"/>
              <a:cs typeface="Arial"/>
              <a:sym typeface="Arial"/>
            </a:endParaRPr>
          </a:p>
        </p:txBody>
      </p:sp>
      <p:pic>
        <p:nvPicPr>
          <p:cNvPr id="181" name="Google Shape;181;g12b5e49f0de_0_4"/>
          <p:cNvPicPr preferRelativeResize="0"/>
          <p:nvPr/>
        </p:nvPicPr>
        <p:blipFill>
          <a:blip r:embed="rId3">
            <a:alphaModFix/>
          </a:blip>
          <a:stretch>
            <a:fillRect/>
          </a:stretch>
        </p:blipFill>
        <p:spPr>
          <a:xfrm>
            <a:off x="1510838" y="2117200"/>
            <a:ext cx="6122327" cy="3862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6"/>
          <p:cNvSpPr txBox="1"/>
          <p:nvPr>
            <p:ph type="title"/>
          </p:nvPr>
        </p:nvSpPr>
        <p:spPr>
          <a:xfrm>
            <a:off x="538725" y="233252"/>
            <a:ext cx="8229600" cy="803700"/>
          </a:xfrm>
          <a:prstGeom prst="rect">
            <a:avLst/>
          </a:prstGeom>
          <a:noFill/>
          <a:ln>
            <a:noFill/>
          </a:ln>
        </p:spPr>
        <p:txBody>
          <a:bodyPr anchorCtr="0" anchor="ctr" bIns="45700" lIns="91425" spcFirstLastPara="1" rIns="91425" wrap="square" tIns="45700">
            <a:normAutofit/>
          </a:bodyPr>
          <a:lstStyle/>
          <a:p>
            <a:pPr indent="457200" lvl="0" marL="2743200" rtl="0" algn="ctr">
              <a:lnSpc>
                <a:spcPct val="100000"/>
              </a:lnSpc>
              <a:spcBef>
                <a:spcPts val="0"/>
              </a:spcBef>
              <a:spcAft>
                <a:spcPts val="0"/>
              </a:spcAft>
              <a:buClr>
                <a:schemeClr val="dk1"/>
              </a:buClr>
              <a:buSzPts val="3200"/>
              <a:buFont typeface="Arial"/>
              <a:buNone/>
            </a:pPr>
            <a:r>
              <a:rPr lang="en-US"/>
              <a:t>Execution Plan</a:t>
            </a:r>
            <a:endParaRPr/>
          </a:p>
        </p:txBody>
      </p:sp>
      <p:grpSp>
        <p:nvGrpSpPr>
          <p:cNvPr id="187" name="Google Shape;187;p6"/>
          <p:cNvGrpSpPr/>
          <p:nvPr/>
        </p:nvGrpSpPr>
        <p:grpSpPr>
          <a:xfrm>
            <a:off x="2589600" y="5476925"/>
            <a:ext cx="1354375" cy="1050563"/>
            <a:chOff x="2357125" y="5223300"/>
            <a:chExt cx="1354375" cy="1050563"/>
          </a:xfrm>
        </p:grpSpPr>
        <p:pic>
          <p:nvPicPr>
            <p:cNvPr id="188" name="Google Shape;188;p6"/>
            <p:cNvPicPr preferRelativeResize="0"/>
            <p:nvPr/>
          </p:nvPicPr>
          <p:blipFill rotWithShape="1">
            <a:blip r:embed="rId3">
              <a:alphaModFix/>
            </a:blip>
            <a:srcRect b="0" l="0" r="0" t="0"/>
            <a:stretch/>
          </p:blipFill>
          <p:spPr>
            <a:xfrm>
              <a:off x="2357125" y="5278550"/>
              <a:ext cx="214238" cy="228200"/>
            </a:xfrm>
            <a:prstGeom prst="rect">
              <a:avLst/>
            </a:prstGeom>
            <a:noFill/>
            <a:ln>
              <a:noFill/>
            </a:ln>
          </p:spPr>
        </p:pic>
        <p:pic>
          <p:nvPicPr>
            <p:cNvPr id="189" name="Google Shape;189;p6"/>
            <p:cNvPicPr preferRelativeResize="0"/>
            <p:nvPr/>
          </p:nvPicPr>
          <p:blipFill rotWithShape="1">
            <a:blip r:embed="rId4">
              <a:alphaModFix/>
            </a:blip>
            <a:srcRect b="0" l="0" r="0" t="0"/>
            <a:stretch/>
          </p:blipFill>
          <p:spPr>
            <a:xfrm>
              <a:off x="2357125" y="5517521"/>
              <a:ext cx="232075" cy="223149"/>
            </a:xfrm>
            <a:prstGeom prst="rect">
              <a:avLst/>
            </a:prstGeom>
            <a:noFill/>
            <a:ln>
              <a:noFill/>
            </a:ln>
          </p:spPr>
        </p:pic>
        <p:pic>
          <p:nvPicPr>
            <p:cNvPr id="190" name="Google Shape;190;p6"/>
            <p:cNvPicPr preferRelativeResize="0"/>
            <p:nvPr/>
          </p:nvPicPr>
          <p:blipFill rotWithShape="1">
            <a:blip r:embed="rId5">
              <a:alphaModFix/>
            </a:blip>
            <a:srcRect b="0" l="0" r="0" t="0"/>
            <a:stretch/>
          </p:blipFill>
          <p:spPr>
            <a:xfrm>
              <a:off x="2357125" y="5751446"/>
              <a:ext cx="232075" cy="254827"/>
            </a:xfrm>
            <a:prstGeom prst="rect">
              <a:avLst/>
            </a:prstGeom>
            <a:noFill/>
            <a:ln>
              <a:noFill/>
            </a:ln>
          </p:spPr>
        </p:pic>
        <p:pic>
          <p:nvPicPr>
            <p:cNvPr id="191" name="Google Shape;191;p6"/>
            <p:cNvPicPr preferRelativeResize="0"/>
            <p:nvPr/>
          </p:nvPicPr>
          <p:blipFill rotWithShape="1">
            <a:blip r:embed="rId6">
              <a:alphaModFix/>
            </a:blip>
            <a:srcRect b="0" l="0" r="0" t="0"/>
            <a:stretch/>
          </p:blipFill>
          <p:spPr>
            <a:xfrm>
              <a:off x="2357125" y="5990421"/>
              <a:ext cx="232075" cy="232075"/>
            </a:xfrm>
            <a:prstGeom prst="rect">
              <a:avLst/>
            </a:prstGeom>
            <a:noFill/>
            <a:ln>
              <a:noFill/>
            </a:ln>
          </p:spPr>
        </p:pic>
        <p:sp>
          <p:nvSpPr>
            <p:cNvPr id="192" name="Google Shape;192;p6"/>
            <p:cNvSpPr txBox="1"/>
            <p:nvPr/>
          </p:nvSpPr>
          <p:spPr>
            <a:xfrm>
              <a:off x="2589200" y="5223300"/>
              <a:ext cx="11223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Antonio</a:t>
              </a:r>
              <a:endParaRPr b="0" i="0" sz="1000" u="none" cap="none" strike="noStrike">
                <a:solidFill>
                  <a:srgbClr val="000000"/>
                </a:solidFill>
                <a:latin typeface="Arial"/>
                <a:ea typeface="Arial"/>
                <a:cs typeface="Arial"/>
                <a:sym typeface="Arial"/>
              </a:endParaRPr>
            </a:p>
          </p:txBody>
        </p:sp>
        <p:sp>
          <p:nvSpPr>
            <p:cNvPr id="193" name="Google Shape;193;p6"/>
            <p:cNvSpPr txBox="1"/>
            <p:nvPr/>
          </p:nvSpPr>
          <p:spPr>
            <a:xfrm>
              <a:off x="2589200" y="5459750"/>
              <a:ext cx="11223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Nathan</a:t>
              </a:r>
              <a:endParaRPr b="0" i="0" sz="1000" u="none" cap="none" strike="noStrike">
                <a:solidFill>
                  <a:srgbClr val="000000"/>
                </a:solidFill>
                <a:latin typeface="Arial"/>
                <a:ea typeface="Arial"/>
                <a:cs typeface="Arial"/>
                <a:sym typeface="Arial"/>
              </a:endParaRPr>
            </a:p>
          </p:txBody>
        </p:sp>
        <p:sp>
          <p:nvSpPr>
            <p:cNvPr id="194" name="Google Shape;194;p6"/>
            <p:cNvSpPr txBox="1"/>
            <p:nvPr/>
          </p:nvSpPr>
          <p:spPr>
            <a:xfrm>
              <a:off x="2589200" y="5709513"/>
              <a:ext cx="11223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Nicole</a:t>
              </a:r>
              <a:endParaRPr b="0" i="0" sz="1000" u="none" cap="none" strike="noStrike">
                <a:solidFill>
                  <a:srgbClr val="000000"/>
                </a:solidFill>
                <a:latin typeface="Arial"/>
                <a:ea typeface="Arial"/>
                <a:cs typeface="Arial"/>
                <a:sym typeface="Arial"/>
              </a:endParaRPr>
            </a:p>
          </p:txBody>
        </p:sp>
        <p:sp>
          <p:nvSpPr>
            <p:cNvPr id="195" name="Google Shape;195;p6"/>
            <p:cNvSpPr txBox="1"/>
            <p:nvPr/>
          </p:nvSpPr>
          <p:spPr>
            <a:xfrm>
              <a:off x="2589200" y="5935163"/>
              <a:ext cx="11223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General Team</a:t>
              </a:r>
              <a:endParaRPr b="0" i="0" sz="1000" u="none" cap="none" strike="noStrike">
                <a:solidFill>
                  <a:srgbClr val="000000"/>
                </a:solidFill>
                <a:latin typeface="Arial"/>
                <a:ea typeface="Arial"/>
                <a:cs typeface="Arial"/>
                <a:sym typeface="Arial"/>
              </a:endParaRPr>
            </a:p>
          </p:txBody>
        </p:sp>
      </p:grpSp>
      <p:sp>
        <p:nvSpPr>
          <p:cNvPr id="196" name="Google Shape;196;p6"/>
          <p:cNvSpPr txBox="1"/>
          <p:nvPr/>
        </p:nvSpPr>
        <p:spPr>
          <a:xfrm>
            <a:off x="6129300" y="39950"/>
            <a:ext cx="293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9E9E9E"/>
                </a:solidFill>
                <a:latin typeface="Arial"/>
                <a:ea typeface="Arial"/>
                <a:cs typeface="Arial"/>
                <a:sym typeface="Arial"/>
              </a:rPr>
              <a:t>Graphic Analog Portable Equalizer</a:t>
            </a:r>
            <a:endParaRPr b="0" i="0" sz="1400" u="none" cap="none" strike="noStrike">
              <a:solidFill>
                <a:srgbClr val="9E9E9E"/>
              </a:solidFill>
              <a:latin typeface="Arial"/>
              <a:ea typeface="Arial"/>
              <a:cs typeface="Arial"/>
              <a:sym typeface="Arial"/>
            </a:endParaRPr>
          </a:p>
        </p:txBody>
      </p:sp>
      <p:pic>
        <p:nvPicPr>
          <p:cNvPr id="197" name="Google Shape;197;p6"/>
          <p:cNvPicPr preferRelativeResize="0"/>
          <p:nvPr/>
        </p:nvPicPr>
        <p:blipFill>
          <a:blip r:embed="rId7">
            <a:alphaModFix/>
          </a:blip>
          <a:stretch>
            <a:fillRect/>
          </a:stretch>
        </p:blipFill>
        <p:spPr>
          <a:xfrm>
            <a:off x="0" y="1149425"/>
            <a:ext cx="9144002" cy="409459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2069a659c10_2_5"/>
          <p:cNvSpPr txBox="1"/>
          <p:nvPr>
            <p:ph type="title"/>
          </p:nvPr>
        </p:nvSpPr>
        <p:spPr>
          <a:xfrm>
            <a:off x="758325" y="742377"/>
            <a:ext cx="8229600" cy="803700"/>
          </a:xfrm>
          <a:prstGeom prst="rect">
            <a:avLst/>
          </a:prstGeom>
          <a:noFill/>
          <a:ln>
            <a:noFill/>
          </a:ln>
        </p:spPr>
        <p:txBody>
          <a:bodyPr anchorCtr="0" anchor="ctr" bIns="45700" lIns="91425" spcFirstLastPara="1" rIns="91425" wrap="square" tIns="45700">
            <a:normAutofit/>
          </a:bodyPr>
          <a:lstStyle/>
          <a:p>
            <a:pPr indent="457200" lvl="0" marL="2743200" rtl="0" algn="ctr">
              <a:lnSpc>
                <a:spcPct val="100000"/>
              </a:lnSpc>
              <a:spcBef>
                <a:spcPts val="0"/>
              </a:spcBef>
              <a:spcAft>
                <a:spcPts val="0"/>
              </a:spcAft>
              <a:buClr>
                <a:schemeClr val="dk1"/>
              </a:buClr>
              <a:buSzPts val="3200"/>
              <a:buFont typeface="Arial"/>
              <a:buNone/>
            </a:pPr>
            <a:r>
              <a:rPr lang="en-US"/>
              <a:t>Validation Plan</a:t>
            </a:r>
            <a:endParaRPr/>
          </a:p>
        </p:txBody>
      </p:sp>
      <p:sp>
        <p:nvSpPr>
          <p:cNvPr id="203" name="Google Shape;203;g2069a659c10_2_5"/>
          <p:cNvSpPr txBox="1"/>
          <p:nvPr/>
        </p:nvSpPr>
        <p:spPr>
          <a:xfrm>
            <a:off x="6129300" y="39950"/>
            <a:ext cx="293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9E9E9E"/>
                </a:solidFill>
                <a:latin typeface="Arial"/>
                <a:ea typeface="Arial"/>
                <a:cs typeface="Arial"/>
                <a:sym typeface="Arial"/>
              </a:rPr>
              <a:t>Graphic Analog Portable Equalizer</a:t>
            </a:r>
            <a:endParaRPr b="0" i="0" sz="1400" u="none" cap="none" strike="noStrike">
              <a:solidFill>
                <a:srgbClr val="9E9E9E"/>
              </a:solidFill>
              <a:latin typeface="Arial"/>
              <a:ea typeface="Arial"/>
              <a:cs typeface="Arial"/>
              <a:sym typeface="Arial"/>
            </a:endParaRPr>
          </a:p>
        </p:txBody>
      </p:sp>
      <p:pic>
        <p:nvPicPr>
          <p:cNvPr id="204" name="Google Shape;204;g2069a659c10_2_5"/>
          <p:cNvPicPr preferRelativeResize="0"/>
          <p:nvPr/>
        </p:nvPicPr>
        <p:blipFill>
          <a:blip r:embed="rId3">
            <a:alphaModFix/>
          </a:blip>
          <a:stretch>
            <a:fillRect/>
          </a:stretch>
        </p:blipFill>
        <p:spPr>
          <a:xfrm>
            <a:off x="0" y="1765700"/>
            <a:ext cx="9143999" cy="442091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15a61e6ae0b_0_97"/>
          <p:cNvSpPr txBox="1"/>
          <p:nvPr>
            <p:ph type="title"/>
          </p:nvPr>
        </p:nvSpPr>
        <p:spPr>
          <a:xfrm>
            <a:off x="534950" y="3027152"/>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Thank you - Any Questions?</a:t>
            </a:r>
            <a:endParaRPr/>
          </a:p>
        </p:txBody>
      </p:sp>
      <p:grpSp>
        <p:nvGrpSpPr>
          <p:cNvPr id="210" name="Google Shape;210;g15a61e6ae0b_0_97"/>
          <p:cNvGrpSpPr/>
          <p:nvPr/>
        </p:nvGrpSpPr>
        <p:grpSpPr>
          <a:xfrm>
            <a:off x="2706955" y="3519501"/>
            <a:ext cx="4761883" cy="2179397"/>
            <a:chOff x="2829617" y="3471876"/>
            <a:chExt cx="4761883" cy="2179397"/>
          </a:xfrm>
        </p:grpSpPr>
        <p:pic>
          <p:nvPicPr>
            <p:cNvPr id="211" name="Google Shape;211;g15a61e6ae0b_0_97"/>
            <p:cNvPicPr preferRelativeResize="0"/>
            <p:nvPr/>
          </p:nvPicPr>
          <p:blipFill>
            <a:blip r:embed="rId3">
              <a:alphaModFix/>
            </a:blip>
            <a:stretch>
              <a:fillRect/>
            </a:stretch>
          </p:blipFill>
          <p:spPr>
            <a:xfrm rot="3901459">
              <a:off x="3052225" y="3781425"/>
              <a:ext cx="1677450" cy="1560299"/>
            </a:xfrm>
            <a:prstGeom prst="rect">
              <a:avLst/>
            </a:prstGeom>
            <a:noFill/>
            <a:ln>
              <a:noFill/>
            </a:ln>
          </p:spPr>
        </p:pic>
        <p:sp>
          <p:nvSpPr>
            <p:cNvPr id="212" name="Google Shape;212;g15a61e6ae0b_0_97"/>
            <p:cNvSpPr txBox="1"/>
            <p:nvPr/>
          </p:nvSpPr>
          <p:spPr>
            <a:xfrm>
              <a:off x="4572000" y="4207575"/>
              <a:ext cx="30195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sz="3400">
                  <a:latin typeface="Comfortaa"/>
                  <a:ea typeface="Comfortaa"/>
                  <a:cs typeface="Comfortaa"/>
                  <a:sym typeface="Comfortaa"/>
                </a:rPr>
                <a:t>GrAPE</a:t>
              </a:r>
              <a:endParaRPr b="1" i="1" sz="3400">
                <a:latin typeface="Comfortaa"/>
                <a:ea typeface="Comfortaa"/>
                <a:cs typeface="Comfortaa"/>
                <a:sym typeface="Comfortaa"/>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3"/>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Project Summary</a:t>
            </a:r>
            <a:endParaRPr>
              <a:solidFill>
                <a:srgbClr val="FF00FF"/>
              </a:solidFill>
            </a:endParaRPr>
          </a:p>
        </p:txBody>
      </p:sp>
      <p:sp>
        <p:nvSpPr>
          <p:cNvPr id="64" name="Google Shape;64;p3"/>
          <p:cNvSpPr txBox="1"/>
          <p:nvPr>
            <p:ph idx="1" type="body"/>
          </p:nvPr>
        </p:nvSpPr>
        <p:spPr>
          <a:xfrm>
            <a:off x="457200" y="2049270"/>
            <a:ext cx="8229600" cy="4637280"/>
          </a:xfrm>
          <a:prstGeom prst="rect">
            <a:avLst/>
          </a:prstGeom>
          <a:noFill/>
          <a:ln>
            <a:noFill/>
          </a:ln>
        </p:spPr>
        <p:txBody>
          <a:bodyPr anchorCtr="0" anchor="t" bIns="45700" lIns="91425" spcFirstLastPara="1" rIns="91425" wrap="square" tIns="45700">
            <a:normAutofit fontScale="70000" lnSpcReduction="20000"/>
          </a:bodyPr>
          <a:lstStyle/>
          <a:p>
            <a:pPr indent="0" lvl="0" marL="342900" rtl="0" algn="l">
              <a:lnSpc>
                <a:spcPct val="100000"/>
              </a:lnSpc>
              <a:spcBef>
                <a:spcPts val="0"/>
              </a:spcBef>
              <a:spcAft>
                <a:spcPts val="0"/>
              </a:spcAft>
              <a:buSzPct val="80357"/>
              <a:buNone/>
            </a:pPr>
            <a:r>
              <a:rPr b="1" lang="en-US" u="sng"/>
              <a:t>Problem Statement</a:t>
            </a:r>
            <a:endParaRPr b="1" u="sng"/>
          </a:p>
          <a:p>
            <a:pPr indent="0" lvl="0" marL="342900" rtl="0" algn="l">
              <a:lnSpc>
                <a:spcPct val="100000"/>
              </a:lnSpc>
              <a:spcBef>
                <a:spcPts val="0"/>
              </a:spcBef>
              <a:spcAft>
                <a:spcPts val="0"/>
              </a:spcAft>
              <a:buSzPct val="88668"/>
              <a:buNone/>
            </a:pPr>
            <a:r>
              <a:rPr lang="en-US" sz="2900"/>
              <a:t>The current market lacks equalizers that can be used in settings where complete wirelessness is needed. </a:t>
            </a:r>
            <a:endParaRPr sz="2900"/>
          </a:p>
          <a:p>
            <a:pPr indent="0" lvl="0" marL="342900" rtl="0" algn="l">
              <a:lnSpc>
                <a:spcPct val="100000"/>
              </a:lnSpc>
              <a:spcBef>
                <a:spcPts val="0"/>
              </a:spcBef>
              <a:spcAft>
                <a:spcPts val="0"/>
              </a:spcAft>
              <a:buSzPct val="88668"/>
              <a:buNone/>
            </a:pPr>
            <a:r>
              <a:t/>
            </a:r>
            <a:endParaRPr sz="2900"/>
          </a:p>
          <a:p>
            <a:pPr indent="0" lvl="0" marL="342900" rtl="0" algn="l">
              <a:lnSpc>
                <a:spcPct val="100000"/>
              </a:lnSpc>
              <a:spcBef>
                <a:spcPts val="0"/>
              </a:spcBef>
              <a:spcAft>
                <a:spcPts val="0"/>
              </a:spcAft>
              <a:buSzPct val="88668"/>
              <a:buNone/>
            </a:pPr>
            <a:r>
              <a:rPr lang="en-US" sz="2900"/>
              <a:t>Without both bluetooth input and output connectivity, a user is unable to control his/her speaker system settings on-the-go, and must instead have a dedicated location next to a speaker system from which to control a sound system. </a:t>
            </a:r>
            <a:endParaRPr sz="2900"/>
          </a:p>
          <a:p>
            <a:pPr indent="0" lvl="0" marL="342900" rtl="0" algn="l">
              <a:lnSpc>
                <a:spcPct val="100000"/>
              </a:lnSpc>
              <a:spcBef>
                <a:spcPts val="0"/>
              </a:spcBef>
              <a:spcAft>
                <a:spcPts val="0"/>
              </a:spcAft>
              <a:buSzPct val="88669"/>
              <a:buNone/>
            </a:pPr>
            <a:r>
              <a:t/>
            </a:r>
            <a:endParaRPr sz="2900"/>
          </a:p>
          <a:p>
            <a:pPr indent="0" lvl="0" marL="342900" rtl="0" algn="l">
              <a:lnSpc>
                <a:spcPct val="100000"/>
              </a:lnSpc>
              <a:spcBef>
                <a:spcPts val="0"/>
              </a:spcBef>
              <a:spcAft>
                <a:spcPts val="0"/>
              </a:spcAft>
              <a:buSzPct val="80716"/>
              <a:buNone/>
            </a:pPr>
            <a:r>
              <a:rPr b="1" lang="en-US" sz="3185" u="sng"/>
              <a:t>Solution Proposal</a:t>
            </a:r>
            <a:endParaRPr b="1" sz="3185" u="sng"/>
          </a:p>
          <a:p>
            <a:pPr indent="0" lvl="0" marL="342900" rtl="0" algn="l">
              <a:lnSpc>
                <a:spcPct val="100000"/>
              </a:lnSpc>
              <a:spcBef>
                <a:spcPts val="0"/>
              </a:spcBef>
              <a:spcAft>
                <a:spcPts val="0"/>
              </a:spcAft>
              <a:buSzPct val="88668"/>
              <a:buNone/>
            </a:pPr>
            <a:r>
              <a:rPr lang="en-US" sz="2900"/>
              <a:t>The GrAPE is a graphic analog portable equalizer for the frequency range of 0-20 kHz with the ability to connect via Bluetooth or </a:t>
            </a:r>
            <a:r>
              <a:rPr lang="en-US" sz="2900"/>
              <a:t>Auxiliary</a:t>
            </a:r>
            <a:r>
              <a:rPr lang="en-US" sz="2900"/>
              <a:t> to any device/speaker with </a:t>
            </a:r>
            <a:endParaRPr sz="2900"/>
          </a:p>
          <a:p>
            <a:pPr indent="0" lvl="0" marL="342900" rtl="0" algn="l">
              <a:lnSpc>
                <a:spcPct val="100000"/>
              </a:lnSpc>
              <a:spcBef>
                <a:spcPts val="0"/>
              </a:spcBef>
              <a:spcAft>
                <a:spcPts val="0"/>
              </a:spcAft>
              <a:buSzPct val="88668"/>
              <a:buNone/>
            </a:pPr>
            <a:r>
              <a:rPr lang="en-US" sz="2900"/>
              <a:t>these applications.</a:t>
            </a:r>
            <a:endParaRPr sz="2900"/>
          </a:p>
          <a:p>
            <a:pPr indent="0" lvl="0" marL="457200" rtl="0" algn="l">
              <a:lnSpc>
                <a:spcPct val="100000"/>
              </a:lnSpc>
              <a:spcBef>
                <a:spcPts val="0"/>
              </a:spcBef>
              <a:spcAft>
                <a:spcPts val="0"/>
              </a:spcAft>
              <a:buNone/>
            </a:pPr>
            <a:r>
              <a:t/>
            </a:r>
            <a:endParaRPr sz="2900"/>
          </a:p>
          <a:p>
            <a:pPr indent="0" lvl="0" marL="342900" rtl="0" algn="l">
              <a:lnSpc>
                <a:spcPct val="100000"/>
              </a:lnSpc>
              <a:spcBef>
                <a:spcPts val="0"/>
              </a:spcBef>
              <a:spcAft>
                <a:spcPts val="0"/>
              </a:spcAft>
              <a:buSzPct val="88669"/>
              <a:buNone/>
            </a:pPr>
            <a:r>
              <a:t/>
            </a:r>
            <a:endParaRPr sz="2900" u="sng"/>
          </a:p>
          <a:p>
            <a:pPr indent="0" lvl="0" marL="342900" rtl="0" algn="l">
              <a:lnSpc>
                <a:spcPct val="100000"/>
              </a:lnSpc>
              <a:spcBef>
                <a:spcPts val="0"/>
              </a:spcBef>
              <a:spcAft>
                <a:spcPts val="0"/>
              </a:spcAft>
              <a:buSzPct val="88669"/>
              <a:buNone/>
            </a:pPr>
            <a:r>
              <a:t/>
            </a:r>
            <a:endParaRPr sz="2900"/>
          </a:p>
        </p:txBody>
      </p:sp>
      <p:pic>
        <p:nvPicPr>
          <p:cNvPr id="65" name="Google Shape;65;p3"/>
          <p:cNvPicPr preferRelativeResize="0"/>
          <p:nvPr/>
        </p:nvPicPr>
        <p:blipFill rotWithShape="1">
          <a:blip r:embed="rId3">
            <a:alphaModFix/>
          </a:blip>
          <a:srcRect b="0" l="0" r="0" t="0"/>
          <a:stretch/>
        </p:blipFill>
        <p:spPr>
          <a:xfrm>
            <a:off x="5681563" y="5240225"/>
            <a:ext cx="2592575" cy="1617775"/>
          </a:xfrm>
          <a:prstGeom prst="rect">
            <a:avLst/>
          </a:prstGeom>
          <a:noFill/>
          <a:ln>
            <a:noFill/>
          </a:ln>
        </p:spPr>
      </p:pic>
      <p:sp>
        <p:nvSpPr>
          <p:cNvPr id="66" name="Google Shape;66;p3"/>
          <p:cNvSpPr txBox="1"/>
          <p:nvPr/>
        </p:nvSpPr>
        <p:spPr>
          <a:xfrm>
            <a:off x="6129300" y="39950"/>
            <a:ext cx="293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9E9E9E"/>
                </a:solidFill>
                <a:latin typeface="Arial"/>
                <a:ea typeface="Arial"/>
                <a:cs typeface="Arial"/>
                <a:sym typeface="Arial"/>
              </a:rPr>
              <a:t>Graphic Analog Portable Equalizer</a:t>
            </a:r>
            <a:endParaRPr b="0" i="0" sz="1400" u="none" cap="none" strike="noStrike">
              <a:solidFill>
                <a:srgbClr val="9E9E9E"/>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2"/>
          <p:cNvSpPr txBox="1"/>
          <p:nvPr>
            <p:ph type="title"/>
          </p:nvPr>
        </p:nvSpPr>
        <p:spPr>
          <a:xfrm>
            <a:off x="457200" y="8205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Project/Subsystem Overview</a:t>
            </a:r>
            <a:endParaRPr/>
          </a:p>
        </p:txBody>
      </p:sp>
      <p:sp>
        <p:nvSpPr>
          <p:cNvPr id="72" name="Google Shape;72;p2"/>
          <p:cNvSpPr txBox="1"/>
          <p:nvPr/>
        </p:nvSpPr>
        <p:spPr>
          <a:xfrm>
            <a:off x="6129300" y="39950"/>
            <a:ext cx="293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9E9E9E"/>
                </a:solidFill>
                <a:latin typeface="Arial"/>
                <a:ea typeface="Arial"/>
                <a:cs typeface="Arial"/>
                <a:sym typeface="Arial"/>
              </a:rPr>
              <a:t>Graphic Analog Portable Equalizer</a:t>
            </a:r>
            <a:endParaRPr b="0" i="0" sz="1400" u="none" cap="none" strike="noStrike">
              <a:solidFill>
                <a:srgbClr val="9E9E9E"/>
              </a:solidFill>
              <a:latin typeface="Arial"/>
              <a:ea typeface="Arial"/>
              <a:cs typeface="Arial"/>
              <a:sym typeface="Arial"/>
            </a:endParaRPr>
          </a:p>
        </p:txBody>
      </p:sp>
      <p:pic>
        <p:nvPicPr>
          <p:cNvPr id="73" name="Google Shape;73;p2"/>
          <p:cNvPicPr preferRelativeResize="0"/>
          <p:nvPr/>
        </p:nvPicPr>
        <p:blipFill>
          <a:blip r:embed="rId3">
            <a:alphaModFix/>
          </a:blip>
          <a:stretch>
            <a:fillRect/>
          </a:stretch>
        </p:blipFill>
        <p:spPr>
          <a:xfrm>
            <a:off x="185400" y="1691052"/>
            <a:ext cx="8773208" cy="492892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g1fbc7a9588c_0_5"/>
          <p:cNvSpPr txBox="1"/>
          <p:nvPr>
            <p:ph type="title"/>
          </p:nvPr>
        </p:nvSpPr>
        <p:spPr>
          <a:xfrm>
            <a:off x="457200" y="1079652"/>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Project Timeline</a:t>
            </a:r>
            <a:endParaRPr/>
          </a:p>
        </p:txBody>
      </p:sp>
      <p:sp>
        <p:nvSpPr>
          <p:cNvPr id="79" name="Google Shape;79;g1fbc7a9588c_0_5"/>
          <p:cNvSpPr txBox="1"/>
          <p:nvPr/>
        </p:nvSpPr>
        <p:spPr>
          <a:xfrm>
            <a:off x="6129300" y="39950"/>
            <a:ext cx="293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9E9E9E"/>
                </a:solidFill>
                <a:latin typeface="Arial"/>
                <a:ea typeface="Arial"/>
                <a:cs typeface="Arial"/>
                <a:sym typeface="Arial"/>
              </a:rPr>
              <a:t>Graphic Analog Portable Equalizer</a:t>
            </a:r>
            <a:endParaRPr b="0" i="0" sz="1400" u="none" cap="none" strike="noStrike">
              <a:solidFill>
                <a:srgbClr val="9E9E9E"/>
              </a:solidFill>
              <a:latin typeface="Arial"/>
              <a:ea typeface="Arial"/>
              <a:cs typeface="Arial"/>
              <a:sym typeface="Arial"/>
            </a:endParaRPr>
          </a:p>
        </p:txBody>
      </p:sp>
      <p:grpSp>
        <p:nvGrpSpPr>
          <p:cNvPr id="80" name="Google Shape;80;g1fbc7a9588c_0_5"/>
          <p:cNvGrpSpPr/>
          <p:nvPr/>
        </p:nvGrpSpPr>
        <p:grpSpPr>
          <a:xfrm>
            <a:off x="7315200" y="2250800"/>
            <a:ext cx="1828800" cy="2847950"/>
            <a:chOff x="3657600" y="2295575"/>
            <a:chExt cx="1828800" cy="2847950"/>
          </a:xfrm>
        </p:grpSpPr>
        <p:sp>
          <p:nvSpPr>
            <p:cNvPr id="81" name="Google Shape;81;g1fbc7a9588c_0_5"/>
            <p:cNvSpPr/>
            <p:nvPr/>
          </p:nvSpPr>
          <p:spPr>
            <a:xfrm>
              <a:off x="3657600" y="2823925"/>
              <a:ext cx="1828800" cy="231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g1fbc7a9588c_0_5"/>
            <p:cNvSpPr/>
            <p:nvPr/>
          </p:nvSpPr>
          <p:spPr>
            <a:xfrm>
              <a:off x="3657600" y="2295575"/>
              <a:ext cx="1828800" cy="537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g1fbc7a9588c_0_5"/>
            <p:cNvSpPr txBox="1"/>
            <p:nvPr/>
          </p:nvSpPr>
          <p:spPr>
            <a:xfrm>
              <a:off x="3863250" y="3050050"/>
              <a:ext cx="1417500" cy="79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5E5E5E"/>
                  </a:solidFill>
                  <a:latin typeface="Roboto"/>
                  <a:ea typeface="Roboto"/>
                  <a:cs typeface="Roboto"/>
                  <a:sym typeface="Roboto"/>
                </a:rPr>
                <a:t>Validation</a:t>
              </a:r>
              <a:endParaRPr b="1" i="0" sz="1200" u="none" cap="none" strike="noStrike">
                <a:solidFill>
                  <a:srgbClr val="5E5E5E"/>
                </a:solidFill>
                <a:latin typeface="Roboto"/>
                <a:ea typeface="Roboto"/>
                <a:cs typeface="Roboto"/>
                <a:sym typeface="Roboto"/>
              </a:endParaRPr>
            </a:p>
          </p:txBody>
        </p:sp>
        <p:sp>
          <p:nvSpPr>
            <p:cNvPr id="84" name="Google Shape;84;g1fbc7a9588c_0_5"/>
            <p:cNvSpPr txBox="1"/>
            <p:nvPr/>
          </p:nvSpPr>
          <p:spPr>
            <a:xfrm>
              <a:off x="3863250" y="3896950"/>
              <a:ext cx="1417500" cy="996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900"/>
                <a:buFont typeface="Arial"/>
                <a:buNone/>
              </a:pPr>
              <a:r>
                <a:rPr b="0" i="0" lang="en-US" sz="900" u="none" cap="none" strike="noStrike">
                  <a:solidFill>
                    <a:srgbClr val="5E5E5E"/>
                  </a:solidFill>
                  <a:latin typeface="Roboto"/>
                  <a:ea typeface="Roboto"/>
                  <a:cs typeface="Roboto"/>
                  <a:sym typeface="Roboto"/>
                </a:rPr>
                <a:t>Document end product specifications.</a:t>
              </a:r>
              <a:endParaRPr b="0" i="0" sz="900" u="none" cap="none" strike="noStrike">
                <a:solidFill>
                  <a:srgbClr val="5E5E5E"/>
                </a:solidFill>
                <a:latin typeface="Roboto"/>
                <a:ea typeface="Roboto"/>
                <a:cs typeface="Roboto"/>
                <a:sym typeface="Roboto"/>
              </a:endParaRPr>
            </a:p>
          </p:txBody>
        </p:sp>
        <p:sp>
          <p:nvSpPr>
            <p:cNvPr id="85" name="Google Shape;85;g1fbc7a9588c_0_5"/>
            <p:cNvSpPr txBox="1"/>
            <p:nvPr/>
          </p:nvSpPr>
          <p:spPr>
            <a:xfrm>
              <a:off x="3863250" y="2441107"/>
              <a:ext cx="871200" cy="260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000"/>
                <a:buFont typeface="Arial"/>
                <a:buNone/>
              </a:pPr>
              <a:r>
                <a:rPr b="0" i="0" lang="en-US" sz="1000" u="none" cap="none" strike="noStrike">
                  <a:solidFill>
                    <a:srgbClr val="5E5E5E"/>
                  </a:solidFill>
                  <a:latin typeface="Roboto"/>
                  <a:ea typeface="Roboto"/>
                  <a:cs typeface="Roboto"/>
                  <a:sym typeface="Roboto"/>
                </a:rPr>
                <a:t>Apr</a:t>
              </a:r>
              <a:endParaRPr b="0" i="0" sz="1000" u="none" cap="none" strike="noStrike">
                <a:solidFill>
                  <a:srgbClr val="5E5E5E"/>
                </a:solidFill>
                <a:latin typeface="Roboto"/>
                <a:ea typeface="Roboto"/>
                <a:cs typeface="Roboto"/>
                <a:sym typeface="Roboto"/>
              </a:endParaRPr>
            </a:p>
          </p:txBody>
        </p:sp>
      </p:grpSp>
      <p:grpSp>
        <p:nvGrpSpPr>
          <p:cNvPr id="86" name="Google Shape;86;g1fbc7a9588c_0_5"/>
          <p:cNvGrpSpPr/>
          <p:nvPr/>
        </p:nvGrpSpPr>
        <p:grpSpPr>
          <a:xfrm>
            <a:off x="5486400" y="2250800"/>
            <a:ext cx="1828800" cy="2847950"/>
            <a:chOff x="3657600" y="2295575"/>
            <a:chExt cx="1828800" cy="2847950"/>
          </a:xfrm>
        </p:grpSpPr>
        <p:sp>
          <p:nvSpPr>
            <p:cNvPr id="87" name="Google Shape;87;g1fbc7a9588c_0_5"/>
            <p:cNvSpPr/>
            <p:nvPr/>
          </p:nvSpPr>
          <p:spPr>
            <a:xfrm>
              <a:off x="3657600" y="2823925"/>
              <a:ext cx="1828800" cy="231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g1fbc7a9588c_0_5"/>
            <p:cNvSpPr/>
            <p:nvPr/>
          </p:nvSpPr>
          <p:spPr>
            <a:xfrm>
              <a:off x="3657600" y="2295575"/>
              <a:ext cx="1828800" cy="537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9" name="Google Shape;89;g1fbc7a9588c_0_5"/>
            <p:cNvCxnSpPr/>
            <p:nvPr/>
          </p:nvCxnSpPr>
          <p:spPr>
            <a:xfrm>
              <a:off x="5486400" y="2295575"/>
              <a:ext cx="0" cy="2837400"/>
            </a:xfrm>
            <a:prstGeom prst="straightConnector1">
              <a:avLst/>
            </a:prstGeom>
            <a:noFill/>
            <a:ln cap="flat" cmpd="sng" w="9525">
              <a:solidFill>
                <a:srgbClr val="D9D9D9"/>
              </a:solidFill>
              <a:prstDash val="dot"/>
              <a:round/>
              <a:headEnd len="sm" w="sm" type="none"/>
              <a:tailEnd len="sm" w="sm" type="none"/>
            </a:ln>
          </p:spPr>
        </p:cxnSp>
        <p:sp>
          <p:nvSpPr>
            <p:cNvPr id="90" name="Google Shape;90;g1fbc7a9588c_0_5"/>
            <p:cNvSpPr txBox="1"/>
            <p:nvPr/>
          </p:nvSpPr>
          <p:spPr>
            <a:xfrm>
              <a:off x="3863250" y="3050050"/>
              <a:ext cx="1417500" cy="79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5E5E5E"/>
                  </a:solidFill>
                  <a:latin typeface="Roboto"/>
                  <a:ea typeface="Roboto"/>
                  <a:cs typeface="Roboto"/>
                  <a:sym typeface="Roboto"/>
                </a:rPr>
                <a:t>Troubleshooting/Testing</a:t>
              </a:r>
              <a:endParaRPr b="1" i="0" sz="1200" u="none" cap="none" strike="noStrike">
                <a:solidFill>
                  <a:srgbClr val="5E5E5E"/>
                </a:solidFill>
                <a:latin typeface="Roboto"/>
                <a:ea typeface="Roboto"/>
                <a:cs typeface="Roboto"/>
                <a:sym typeface="Roboto"/>
              </a:endParaRPr>
            </a:p>
          </p:txBody>
        </p:sp>
        <p:sp>
          <p:nvSpPr>
            <p:cNvPr id="91" name="Google Shape;91;g1fbc7a9588c_0_5"/>
            <p:cNvSpPr txBox="1"/>
            <p:nvPr/>
          </p:nvSpPr>
          <p:spPr>
            <a:xfrm>
              <a:off x="3863250" y="3896950"/>
              <a:ext cx="1417500" cy="996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900"/>
                <a:buFont typeface="Arial"/>
                <a:buNone/>
              </a:pPr>
              <a:r>
                <a:rPr b="0" i="0" lang="en-US" sz="900" u="none" cap="none" strike="noStrike">
                  <a:solidFill>
                    <a:srgbClr val="5E5E5E"/>
                  </a:solidFill>
                  <a:latin typeface="Roboto"/>
                  <a:ea typeface="Roboto"/>
                  <a:cs typeface="Roboto"/>
                  <a:sym typeface="Roboto"/>
                </a:rPr>
                <a:t>Solve any problems that appear once connecting to other Subsystems</a:t>
              </a:r>
              <a:endParaRPr b="0" i="0" sz="900" u="none" cap="none" strike="noStrike">
                <a:solidFill>
                  <a:srgbClr val="5E5E5E"/>
                </a:solidFill>
                <a:latin typeface="Roboto"/>
                <a:ea typeface="Roboto"/>
                <a:cs typeface="Roboto"/>
                <a:sym typeface="Roboto"/>
              </a:endParaRPr>
            </a:p>
          </p:txBody>
        </p:sp>
        <p:sp>
          <p:nvSpPr>
            <p:cNvPr id="92" name="Google Shape;92;g1fbc7a9588c_0_5"/>
            <p:cNvSpPr txBox="1"/>
            <p:nvPr/>
          </p:nvSpPr>
          <p:spPr>
            <a:xfrm>
              <a:off x="3863250" y="2441107"/>
              <a:ext cx="871200" cy="260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000"/>
                <a:buFont typeface="Arial"/>
                <a:buNone/>
              </a:pPr>
              <a:r>
                <a:rPr b="0" i="0" lang="en-US" sz="1000" u="none" cap="none" strike="noStrike">
                  <a:solidFill>
                    <a:srgbClr val="5E5E5E"/>
                  </a:solidFill>
                  <a:latin typeface="Roboto"/>
                  <a:ea typeface="Roboto"/>
                  <a:cs typeface="Roboto"/>
                  <a:sym typeface="Roboto"/>
                </a:rPr>
                <a:t>Mar</a:t>
              </a:r>
              <a:endParaRPr b="0" i="0" sz="1000" u="none" cap="none" strike="noStrike">
                <a:solidFill>
                  <a:srgbClr val="5E5E5E"/>
                </a:solidFill>
                <a:latin typeface="Roboto"/>
                <a:ea typeface="Roboto"/>
                <a:cs typeface="Roboto"/>
                <a:sym typeface="Roboto"/>
              </a:endParaRPr>
            </a:p>
          </p:txBody>
        </p:sp>
      </p:grpSp>
      <p:grpSp>
        <p:nvGrpSpPr>
          <p:cNvPr id="93" name="Google Shape;93;g1fbc7a9588c_0_5"/>
          <p:cNvGrpSpPr/>
          <p:nvPr/>
        </p:nvGrpSpPr>
        <p:grpSpPr>
          <a:xfrm>
            <a:off x="3657600" y="2250800"/>
            <a:ext cx="1828800" cy="2847950"/>
            <a:chOff x="3657600" y="2295575"/>
            <a:chExt cx="1828800" cy="2847950"/>
          </a:xfrm>
        </p:grpSpPr>
        <p:sp>
          <p:nvSpPr>
            <p:cNvPr id="94" name="Google Shape;94;g1fbc7a9588c_0_5"/>
            <p:cNvSpPr/>
            <p:nvPr/>
          </p:nvSpPr>
          <p:spPr>
            <a:xfrm>
              <a:off x="3657600" y="2823925"/>
              <a:ext cx="1828800" cy="231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g1fbc7a9588c_0_5"/>
            <p:cNvSpPr/>
            <p:nvPr/>
          </p:nvSpPr>
          <p:spPr>
            <a:xfrm>
              <a:off x="3657600" y="2295575"/>
              <a:ext cx="1828800" cy="537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6" name="Google Shape;96;g1fbc7a9588c_0_5"/>
            <p:cNvCxnSpPr/>
            <p:nvPr/>
          </p:nvCxnSpPr>
          <p:spPr>
            <a:xfrm>
              <a:off x="5486400" y="2295575"/>
              <a:ext cx="0" cy="2837400"/>
            </a:xfrm>
            <a:prstGeom prst="straightConnector1">
              <a:avLst/>
            </a:prstGeom>
            <a:noFill/>
            <a:ln cap="flat" cmpd="sng" w="9525">
              <a:solidFill>
                <a:srgbClr val="D9D9D9"/>
              </a:solidFill>
              <a:prstDash val="dot"/>
              <a:round/>
              <a:headEnd len="sm" w="sm" type="none"/>
              <a:tailEnd len="sm" w="sm" type="none"/>
            </a:ln>
          </p:spPr>
        </p:cxnSp>
        <p:sp>
          <p:nvSpPr>
            <p:cNvPr id="97" name="Google Shape;97;g1fbc7a9588c_0_5"/>
            <p:cNvSpPr txBox="1"/>
            <p:nvPr/>
          </p:nvSpPr>
          <p:spPr>
            <a:xfrm>
              <a:off x="3863250" y="3050050"/>
              <a:ext cx="1417500" cy="7977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5E5E5E"/>
                  </a:solidFill>
                  <a:latin typeface="Roboto"/>
                  <a:ea typeface="Roboto"/>
                  <a:cs typeface="Roboto"/>
                  <a:sym typeface="Roboto"/>
                </a:rPr>
                <a:t>Integration</a:t>
              </a:r>
              <a:endParaRPr b="1" i="0" sz="1200" u="none" cap="none" strike="noStrike">
                <a:solidFill>
                  <a:srgbClr val="5E5E5E"/>
                </a:solidFill>
                <a:latin typeface="Roboto"/>
                <a:ea typeface="Roboto"/>
                <a:cs typeface="Roboto"/>
                <a:sym typeface="Roboto"/>
              </a:endParaRPr>
            </a:p>
          </p:txBody>
        </p:sp>
        <p:sp>
          <p:nvSpPr>
            <p:cNvPr id="98" name="Google Shape;98;g1fbc7a9588c_0_5"/>
            <p:cNvSpPr txBox="1"/>
            <p:nvPr/>
          </p:nvSpPr>
          <p:spPr>
            <a:xfrm>
              <a:off x="3863250" y="3896950"/>
              <a:ext cx="1417500" cy="9960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900"/>
                <a:buFont typeface="Arial"/>
                <a:buNone/>
              </a:pPr>
              <a:r>
                <a:rPr b="0" i="0" lang="en-US" sz="900" u="none" cap="none" strike="noStrike">
                  <a:solidFill>
                    <a:srgbClr val="5E5E5E"/>
                  </a:solidFill>
                  <a:latin typeface="Roboto"/>
                  <a:ea typeface="Roboto"/>
                  <a:cs typeface="Roboto"/>
                  <a:sym typeface="Roboto"/>
                </a:rPr>
                <a:t>Connect individual Subsystems</a:t>
              </a:r>
              <a:endParaRPr b="0" i="0" sz="900" u="none" cap="none" strike="noStrike">
                <a:solidFill>
                  <a:srgbClr val="5E5E5E"/>
                </a:solidFill>
                <a:latin typeface="Roboto"/>
                <a:ea typeface="Roboto"/>
                <a:cs typeface="Roboto"/>
                <a:sym typeface="Roboto"/>
              </a:endParaRPr>
            </a:p>
          </p:txBody>
        </p:sp>
        <p:sp>
          <p:nvSpPr>
            <p:cNvPr id="99" name="Google Shape;99;g1fbc7a9588c_0_5"/>
            <p:cNvSpPr txBox="1"/>
            <p:nvPr/>
          </p:nvSpPr>
          <p:spPr>
            <a:xfrm>
              <a:off x="3863250" y="2441100"/>
              <a:ext cx="1020000" cy="260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000"/>
                <a:buFont typeface="Arial"/>
                <a:buNone/>
              </a:pPr>
              <a:r>
                <a:rPr b="0" i="0" lang="en-US" sz="1000" u="none" cap="none" strike="noStrike">
                  <a:solidFill>
                    <a:srgbClr val="5E5E5E"/>
                  </a:solidFill>
                  <a:latin typeface="Roboto"/>
                  <a:ea typeface="Roboto"/>
                  <a:cs typeface="Roboto"/>
                  <a:sym typeface="Roboto"/>
                </a:rPr>
                <a:t>Mid Feb - Mar</a:t>
              </a:r>
              <a:endParaRPr b="0" i="0" sz="1000" u="none" cap="none" strike="noStrike">
                <a:solidFill>
                  <a:srgbClr val="5E5E5E"/>
                </a:solidFill>
                <a:latin typeface="Roboto"/>
                <a:ea typeface="Roboto"/>
                <a:cs typeface="Roboto"/>
                <a:sym typeface="Roboto"/>
              </a:endParaRPr>
            </a:p>
          </p:txBody>
        </p:sp>
      </p:grpSp>
      <p:grpSp>
        <p:nvGrpSpPr>
          <p:cNvPr id="100" name="Google Shape;100;g1fbc7a9588c_0_5"/>
          <p:cNvGrpSpPr/>
          <p:nvPr/>
        </p:nvGrpSpPr>
        <p:grpSpPr>
          <a:xfrm>
            <a:off x="1828800" y="2250800"/>
            <a:ext cx="1828800" cy="2847950"/>
            <a:chOff x="0" y="2295575"/>
            <a:chExt cx="1828800" cy="2847950"/>
          </a:xfrm>
        </p:grpSpPr>
        <p:sp>
          <p:nvSpPr>
            <p:cNvPr id="101" name="Google Shape;101;g1fbc7a9588c_0_5"/>
            <p:cNvSpPr/>
            <p:nvPr/>
          </p:nvSpPr>
          <p:spPr>
            <a:xfrm>
              <a:off x="0" y="2823925"/>
              <a:ext cx="1828800" cy="2319600"/>
            </a:xfrm>
            <a:prstGeom prst="rect">
              <a:avLst/>
            </a:prstGeom>
            <a:solidFill>
              <a:srgbClr val="93C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g1fbc7a9588c_0_5"/>
            <p:cNvSpPr/>
            <p:nvPr/>
          </p:nvSpPr>
          <p:spPr>
            <a:xfrm>
              <a:off x="0" y="2295575"/>
              <a:ext cx="1828800" cy="53700"/>
            </a:xfrm>
            <a:prstGeom prst="rect">
              <a:avLst/>
            </a:prstGeom>
            <a:solidFill>
              <a:srgbClr val="B6D7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g1fbc7a9588c_0_5"/>
            <p:cNvSpPr txBox="1"/>
            <p:nvPr/>
          </p:nvSpPr>
          <p:spPr>
            <a:xfrm>
              <a:off x="205650" y="3050050"/>
              <a:ext cx="1417500" cy="79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FFFFFF"/>
                  </a:solidFill>
                  <a:latin typeface="Roboto"/>
                  <a:ea typeface="Roboto"/>
                  <a:cs typeface="Roboto"/>
                  <a:sym typeface="Roboto"/>
                </a:rPr>
                <a:t>PCB Design</a:t>
              </a:r>
              <a:endParaRPr b="1" i="0" sz="1200" u="none" cap="none" strike="noStrike">
                <a:solidFill>
                  <a:srgbClr val="FFFFFF"/>
                </a:solidFill>
                <a:latin typeface="Roboto"/>
                <a:ea typeface="Roboto"/>
                <a:cs typeface="Roboto"/>
                <a:sym typeface="Roboto"/>
              </a:endParaRPr>
            </a:p>
          </p:txBody>
        </p:sp>
        <p:sp>
          <p:nvSpPr>
            <p:cNvPr id="104" name="Google Shape;104;g1fbc7a9588c_0_5"/>
            <p:cNvSpPr txBox="1"/>
            <p:nvPr/>
          </p:nvSpPr>
          <p:spPr>
            <a:xfrm>
              <a:off x="205650" y="3896950"/>
              <a:ext cx="1417500" cy="996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900"/>
                <a:buFont typeface="Arial"/>
                <a:buNone/>
              </a:pPr>
              <a:r>
                <a:rPr b="0" i="0" lang="en-US" sz="900" u="none" cap="none" strike="noStrike">
                  <a:solidFill>
                    <a:srgbClr val="FFFFFF"/>
                  </a:solidFill>
                  <a:latin typeface="Roboto"/>
                  <a:ea typeface="Roboto"/>
                  <a:cs typeface="Roboto"/>
                  <a:sym typeface="Roboto"/>
                </a:rPr>
                <a:t>Design and order PCBs</a:t>
              </a:r>
              <a:endParaRPr b="0" i="0" sz="900" u="none" cap="none" strike="noStrike">
                <a:solidFill>
                  <a:srgbClr val="FFFFFF"/>
                </a:solidFill>
                <a:latin typeface="Roboto"/>
                <a:ea typeface="Roboto"/>
                <a:cs typeface="Roboto"/>
                <a:sym typeface="Roboto"/>
              </a:endParaRPr>
            </a:p>
          </p:txBody>
        </p:sp>
        <p:sp>
          <p:nvSpPr>
            <p:cNvPr id="105" name="Google Shape;105;g1fbc7a9588c_0_5"/>
            <p:cNvSpPr txBox="1"/>
            <p:nvPr/>
          </p:nvSpPr>
          <p:spPr>
            <a:xfrm>
              <a:off x="205650" y="2441100"/>
              <a:ext cx="1042800" cy="260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000"/>
                <a:buFont typeface="Arial"/>
                <a:buNone/>
              </a:pPr>
              <a:r>
                <a:rPr b="0" i="0" lang="en-US" sz="1000" u="none" cap="none" strike="noStrike">
                  <a:solidFill>
                    <a:srgbClr val="1B786E"/>
                  </a:solidFill>
                  <a:latin typeface="Roboto"/>
                  <a:ea typeface="Roboto"/>
                  <a:cs typeface="Roboto"/>
                  <a:sym typeface="Roboto"/>
                </a:rPr>
                <a:t>Jan - Mid Feb</a:t>
              </a:r>
              <a:endParaRPr b="0" i="0" sz="1000" u="none" cap="none" strike="noStrike">
                <a:solidFill>
                  <a:srgbClr val="1B786E"/>
                </a:solidFill>
                <a:latin typeface="Roboto"/>
                <a:ea typeface="Roboto"/>
                <a:cs typeface="Roboto"/>
                <a:sym typeface="Roboto"/>
              </a:endParaRPr>
            </a:p>
          </p:txBody>
        </p:sp>
        <p:cxnSp>
          <p:nvCxnSpPr>
            <p:cNvPr id="106" name="Google Shape;106;g1fbc7a9588c_0_5"/>
            <p:cNvCxnSpPr/>
            <p:nvPr/>
          </p:nvCxnSpPr>
          <p:spPr>
            <a:xfrm>
              <a:off x="1828800" y="2295575"/>
              <a:ext cx="0" cy="2837400"/>
            </a:xfrm>
            <a:prstGeom prst="straightConnector1">
              <a:avLst/>
            </a:prstGeom>
            <a:noFill/>
            <a:ln cap="flat" cmpd="sng" w="9525">
              <a:solidFill>
                <a:srgbClr val="83E3D9"/>
              </a:solidFill>
              <a:prstDash val="dot"/>
              <a:round/>
              <a:headEnd len="sm" w="sm" type="none"/>
              <a:tailEnd len="sm" w="sm" type="none"/>
            </a:ln>
          </p:spPr>
        </p:cxnSp>
      </p:grpSp>
      <p:grpSp>
        <p:nvGrpSpPr>
          <p:cNvPr id="107" name="Google Shape;107;g1fbc7a9588c_0_5"/>
          <p:cNvGrpSpPr/>
          <p:nvPr/>
        </p:nvGrpSpPr>
        <p:grpSpPr>
          <a:xfrm>
            <a:off x="0" y="2250800"/>
            <a:ext cx="1828800" cy="2847950"/>
            <a:chOff x="0" y="2295575"/>
            <a:chExt cx="1828800" cy="2847950"/>
          </a:xfrm>
        </p:grpSpPr>
        <p:sp>
          <p:nvSpPr>
            <p:cNvPr id="108" name="Google Shape;108;g1fbc7a9588c_0_5"/>
            <p:cNvSpPr/>
            <p:nvPr/>
          </p:nvSpPr>
          <p:spPr>
            <a:xfrm>
              <a:off x="0" y="2823925"/>
              <a:ext cx="1828800" cy="2319600"/>
            </a:xfrm>
            <a:prstGeom prst="rect">
              <a:avLst/>
            </a:prstGeom>
            <a:solidFill>
              <a:srgbClr val="E0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g1fbc7a9588c_0_5"/>
            <p:cNvSpPr/>
            <p:nvPr/>
          </p:nvSpPr>
          <p:spPr>
            <a:xfrm>
              <a:off x="0" y="2295575"/>
              <a:ext cx="1828800" cy="53700"/>
            </a:xfrm>
            <a:prstGeom prst="rect">
              <a:avLst/>
            </a:prstGeom>
            <a:solidFill>
              <a:srgbClr val="E0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g1fbc7a9588c_0_5"/>
            <p:cNvSpPr txBox="1"/>
            <p:nvPr/>
          </p:nvSpPr>
          <p:spPr>
            <a:xfrm>
              <a:off x="205650" y="3050050"/>
              <a:ext cx="1417500" cy="797700"/>
            </a:xfrm>
            <a:prstGeom prst="rect">
              <a:avLst/>
            </a:prstGeom>
            <a:solidFill>
              <a:srgbClr val="E06666"/>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FFFFFF"/>
                  </a:solidFill>
                  <a:latin typeface="Roboto"/>
                  <a:ea typeface="Roboto"/>
                  <a:cs typeface="Roboto"/>
                  <a:sym typeface="Roboto"/>
                </a:rPr>
                <a:t>Pre-Integration</a:t>
              </a:r>
              <a:endParaRPr b="1" i="0" sz="1200" u="none" cap="none" strike="noStrike">
                <a:solidFill>
                  <a:srgbClr val="FFFFFF"/>
                </a:solidFill>
                <a:latin typeface="Roboto"/>
                <a:ea typeface="Roboto"/>
                <a:cs typeface="Roboto"/>
                <a:sym typeface="Roboto"/>
              </a:endParaRPr>
            </a:p>
          </p:txBody>
        </p:sp>
        <p:sp>
          <p:nvSpPr>
            <p:cNvPr id="111" name="Google Shape;111;g1fbc7a9588c_0_5"/>
            <p:cNvSpPr txBox="1"/>
            <p:nvPr/>
          </p:nvSpPr>
          <p:spPr>
            <a:xfrm>
              <a:off x="205650" y="3896950"/>
              <a:ext cx="1417500" cy="996000"/>
            </a:xfrm>
            <a:prstGeom prst="rect">
              <a:avLst/>
            </a:prstGeom>
            <a:solidFill>
              <a:srgbClr val="E06666"/>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900"/>
                <a:buFont typeface="Arial"/>
                <a:buNone/>
              </a:pPr>
              <a:r>
                <a:rPr b="0" i="0" lang="en-US" sz="900" u="none" cap="none" strike="noStrike">
                  <a:solidFill>
                    <a:srgbClr val="FFFFFF"/>
                  </a:solidFill>
                  <a:latin typeface="Roboto"/>
                  <a:ea typeface="Roboto"/>
                  <a:cs typeface="Roboto"/>
                  <a:sym typeface="Roboto"/>
                </a:rPr>
                <a:t>Complete items required for integration</a:t>
              </a:r>
              <a:endParaRPr b="0" i="0" sz="900" u="none" cap="none" strike="noStrike">
                <a:solidFill>
                  <a:srgbClr val="FFFFFF"/>
                </a:solidFill>
                <a:latin typeface="Roboto"/>
                <a:ea typeface="Roboto"/>
                <a:cs typeface="Roboto"/>
                <a:sym typeface="Roboto"/>
              </a:endParaRPr>
            </a:p>
          </p:txBody>
        </p:sp>
        <p:sp>
          <p:nvSpPr>
            <p:cNvPr id="112" name="Google Shape;112;g1fbc7a9588c_0_5"/>
            <p:cNvSpPr txBox="1"/>
            <p:nvPr/>
          </p:nvSpPr>
          <p:spPr>
            <a:xfrm>
              <a:off x="205650" y="2441100"/>
              <a:ext cx="1045500" cy="260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000"/>
                <a:buFont typeface="Arial"/>
                <a:buNone/>
              </a:pPr>
              <a:r>
                <a:rPr b="0" i="0" lang="en-US" sz="1000" u="none" cap="none" strike="noStrike">
                  <a:solidFill>
                    <a:srgbClr val="1B786E"/>
                  </a:solidFill>
                  <a:latin typeface="Roboto"/>
                  <a:ea typeface="Roboto"/>
                  <a:cs typeface="Roboto"/>
                  <a:sym typeface="Roboto"/>
                </a:rPr>
                <a:t>Jan - Early Feb</a:t>
              </a:r>
              <a:endParaRPr b="0" i="0" sz="1000" u="none" cap="none" strike="noStrike">
                <a:solidFill>
                  <a:srgbClr val="1B786E"/>
                </a:solidFill>
                <a:latin typeface="Roboto"/>
                <a:ea typeface="Roboto"/>
                <a:cs typeface="Roboto"/>
                <a:sym typeface="Roboto"/>
              </a:endParaRPr>
            </a:p>
          </p:txBody>
        </p:sp>
        <p:cxnSp>
          <p:nvCxnSpPr>
            <p:cNvPr id="113" name="Google Shape;113;g1fbc7a9588c_0_5"/>
            <p:cNvCxnSpPr/>
            <p:nvPr/>
          </p:nvCxnSpPr>
          <p:spPr>
            <a:xfrm>
              <a:off x="1828800" y="2295575"/>
              <a:ext cx="0" cy="2837400"/>
            </a:xfrm>
            <a:prstGeom prst="straightConnector1">
              <a:avLst/>
            </a:prstGeom>
            <a:noFill/>
            <a:ln cap="flat" cmpd="sng" w="9525">
              <a:solidFill>
                <a:srgbClr val="83E3D9"/>
              </a:solidFill>
              <a:prstDash val="dot"/>
              <a:round/>
              <a:headEnd len="sm" w="sm" type="none"/>
              <a:tailEnd len="sm" w="sm" type="none"/>
            </a:ln>
          </p:spPr>
        </p:cxnSp>
      </p:grpSp>
      <p:sp>
        <p:nvSpPr>
          <p:cNvPr id="114" name="Google Shape;114;g1fbc7a9588c_0_5"/>
          <p:cNvSpPr/>
          <p:nvPr/>
        </p:nvSpPr>
        <p:spPr>
          <a:xfrm>
            <a:off x="855550" y="5716500"/>
            <a:ext cx="405900" cy="304500"/>
          </a:xfrm>
          <a:prstGeom prst="roundRect">
            <a:avLst>
              <a:gd fmla="val 16667"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g1fbc7a9588c_0_5"/>
          <p:cNvSpPr/>
          <p:nvPr/>
        </p:nvSpPr>
        <p:spPr>
          <a:xfrm>
            <a:off x="2326800" y="5716500"/>
            <a:ext cx="405900" cy="3045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g1fbc7a9588c_0_5"/>
          <p:cNvSpPr/>
          <p:nvPr/>
        </p:nvSpPr>
        <p:spPr>
          <a:xfrm>
            <a:off x="4487888" y="5716500"/>
            <a:ext cx="405900" cy="3045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g1fbc7a9588c_0_5"/>
          <p:cNvSpPr txBox="1"/>
          <p:nvPr/>
        </p:nvSpPr>
        <p:spPr>
          <a:xfrm>
            <a:off x="1261450" y="5668650"/>
            <a:ext cx="149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Behind</a:t>
            </a:r>
            <a:endParaRPr/>
          </a:p>
        </p:txBody>
      </p:sp>
      <p:sp>
        <p:nvSpPr>
          <p:cNvPr id="118" name="Google Shape;118;g1fbc7a9588c_0_5"/>
          <p:cNvSpPr txBox="1"/>
          <p:nvPr/>
        </p:nvSpPr>
        <p:spPr>
          <a:xfrm>
            <a:off x="2732700" y="5560950"/>
            <a:ext cx="1491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Working On,</a:t>
            </a:r>
            <a:endParaRPr/>
          </a:p>
          <a:p>
            <a:pPr indent="0" lvl="0" marL="0" rtl="0" algn="l">
              <a:spcBef>
                <a:spcPts val="0"/>
              </a:spcBef>
              <a:spcAft>
                <a:spcPts val="0"/>
              </a:spcAft>
              <a:buNone/>
            </a:pPr>
            <a:r>
              <a:rPr lang="en-US"/>
              <a:t>On Schedule</a:t>
            </a:r>
            <a:endParaRPr/>
          </a:p>
        </p:txBody>
      </p:sp>
      <p:sp>
        <p:nvSpPr>
          <p:cNvPr id="119" name="Google Shape;119;g1fbc7a9588c_0_5"/>
          <p:cNvSpPr txBox="1"/>
          <p:nvPr/>
        </p:nvSpPr>
        <p:spPr>
          <a:xfrm>
            <a:off x="4893788" y="5668650"/>
            <a:ext cx="149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Completed</a:t>
            </a:r>
            <a:endParaRPr/>
          </a:p>
        </p:txBody>
      </p:sp>
      <p:sp>
        <p:nvSpPr>
          <p:cNvPr id="120" name="Google Shape;120;g1fbc7a9588c_0_5"/>
          <p:cNvSpPr/>
          <p:nvPr/>
        </p:nvSpPr>
        <p:spPr>
          <a:xfrm>
            <a:off x="6243075" y="5716500"/>
            <a:ext cx="405900" cy="304500"/>
          </a:xfrm>
          <a:prstGeom prst="roundRect">
            <a:avLst>
              <a:gd fmla="val 16667"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g1fbc7a9588c_0_5"/>
          <p:cNvSpPr txBox="1"/>
          <p:nvPr/>
        </p:nvSpPr>
        <p:spPr>
          <a:xfrm>
            <a:off x="6628950" y="5560950"/>
            <a:ext cx="1491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Not Started,</a:t>
            </a:r>
            <a:endParaRPr/>
          </a:p>
          <a:p>
            <a:pPr indent="0" lvl="0" marL="0" rtl="0" algn="l">
              <a:spcBef>
                <a:spcPts val="0"/>
              </a:spcBef>
              <a:spcAft>
                <a:spcPts val="0"/>
              </a:spcAft>
              <a:buNone/>
            </a:pPr>
            <a:r>
              <a:rPr lang="en-US"/>
              <a:t>Future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graphicFrame>
        <p:nvGraphicFramePr>
          <p:cNvPr id="126" name="Google Shape;126;g175f267dc7b_0_2"/>
          <p:cNvGraphicFramePr/>
          <p:nvPr/>
        </p:nvGraphicFramePr>
        <p:xfrm>
          <a:off x="200550" y="2004850"/>
          <a:ext cx="3000000" cy="3000000"/>
        </p:xfrm>
        <a:graphic>
          <a:graphicData uri="http://schemas.openxmlformats.org/drawingml/2006/table">
            <a:tbl>
              <a:tblPr>
                <a:noFill/>
                <a:tableStyleId>{FC19C6B3-1961-4F7A-A0BC-386467D57383}</a:tableStyleId>
              </a:tblPr>
              <a:tblGrid>
                <a:gridCol w="4531175"/>
                <a:gridCol w="4211725"/>
              </a:tblGrid>
              <a:tr h="743325">
                <a:tc>
                  <a:txBody>
                    <a:bodyPr/>
                    <a:lstStyle/>
                    <a:p>
                      <a:pPr indent="0" lvl="0" marL="0" marR="0" rtl="0" algn="ctr">
                        <a:lnSpc>
                          <a:spcPct val="100000"/>
                        </a:lnSpc>
                        <a:spcBef>
                          <a:spcPts val="0"/>
                        </a:spcBef>
                        <a:spcAft>
                          <a:spcPts val="0"/>
                        </a:spcAft>
                        <a:buClr>
                          <a:srgbClr val="000000"/>
                        </a:buClr>
                        <a:buSzPts val="1400"/>
                        <a:buFont typeface="Arial"/>
                        <a:buNone/>
                      </a:pPr>
                      <a:r>
                        <a:rPr b="1" lang="en-US" sz="1800" u="none" cap="none" strike="noStrike"/>
                        <a:t>Accomplishments since last update:</a:t>
                      </a:r>
                      <a:endParaRPr b="1" sz="1800" u="none" cap="none" strike="noStrike"/>
                    </a:p>
                    <a:p>
                      <a:pPr indent="0" lvl="0" marL="0" marR="0" rtl="0" algn="ctr">
                        <a:lnSpc>
                          <a:spcPct val="100000"/>
                        </a:lnSpc>
                        <a:spcBef>
                          <a:spcPts val="0"/>
                        </a:spcBef>
                        <a:spcAft>
                          <a:spcPts val="0"/>
                        </a:spcAft>
                        <a:buClr>
                          <a:srgbClr val="000000"/>
                        </a:buClr>
                        <a:buSzPts val="1400"/>
                        <a:buFont typeface="Arial"/>
                        <a:buNone/>
                      </a:pPr>
                      <a:r>
                        <a:rPr b="1" lang="en-US" sz="1800">
                          <a:solidFill>
                            <a:schemeClr val="dk1"/>
                          </a:solidFill>
                        </a:rPr>
                        <a:t>24</a:t>
                      </a:r>
                      <a:r>
                        <a:rPr b="1" lang="en-US" sz="1800" u="none" cap="none" strike="noStrike">
                          <a:solidFill>
                            <a:schemeClr val="dk1"/>
                          </a:solidFill>
                        </a:rPr>
                        <a:t> hrs of effort</a:t>
                      </a:r>
                      <a:endParaRPr b="1" sz="1800" u="none" cap="none" strike="noStrike">
                        <a:solidFill>
                          <a:schemeClr val="dk1"/>
                        </a:solidFill>
                      </a:endParaRPr>
                    </a:p>
                  </a:txBody>
                  <a:tcPr marT="91425" marB="91425" marR="91425" marL="91425" anchor="ctr">
                    <a:solidFill>
                      <a:schemeClr val="accent5"/>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800" u="none" cap="none" strike="noStrike"/>
                        <a:t>Ongoing progress/problems and plans until the next presentation</a:t>
                      </a:r>
                      <a:endParaRPr b="1" sz="1800" u="none" cap="none" strike="noStrike"/>
                    </a:p>
                  </a:txBody>
                  <a:tcPr marT="91425" marB="91425" marR="91425" marL="91425" anchor="ctr">
                    <a:solidFill>
                      <a:schemeClr val="accent5"/>
                    </a:solidFill>
                  </a:tcPr>
                </a:tc>
              </a:tr>
              <a:tr h="3731625">
                <a:tc>
                  <a:txBody>
                    <a:bodyPr/>
                    <a:lstStyle/>
                    <a:p>
                      <a:pPr indent="0" lvl="0" marL="457200" marR="0" rtl="0" algn="l">
                        <a:lnSpc>
                          <a:spcPct val="100000"/>
                        </a:lnSpc>
                        <a:spcBef>
                          <a:spcPts val="0"/>
                        </a:spcBef>
                        <a:spcAft>
                          <a:spcPts val="0"/>
                        </a:spcAft>
                        <a:buClr>
                          <a:srgbClr val="000000"/>
                        </a:buClr>
                        <a:buSzPts val="1800"/>
                        <a:buFont typeface="Arial"/>
                        <a:buNone/>
                      </a:pPr>
                      <a:r>
                        <a:t/>
                      </a:r>
                      <a:endParaRPr sz="1800" u="none" cap="none" strike="noStrike"/>
                    </a:p>
                    <a:p>
                      <a:pPr indent="0" lvl="0" marL="457200" marR="0" rtl="0" algn="l">
                        <a:lnSpc>
                          <a:spcPct val="100000"/>
                        </a:lnSpc>
                        <a:spcBef>
                          <a:spcPts val="0"/>
                        </a:spcBef>
                        <a:spcAft>
                          <a:spcPts val="0"/>
                        </a:spcAft>
                        <a:buClr>
                          <a:srgbClr val="000000"/>
                        </a:buClr>
                        <a:buSzPts val="1800"/>
                        <a:buFont typeface="Arial"/>
                        <a:buNone/>
                      </a:pPr>
                      <a:r>
                        <a:t/>
                      </a:r>
                      <a:endParaRPr sz="1800" u="none" cap="none" strike="noStrike"/>
                    </a:p>
                    <a:p>
                      <a:pPr indent="0" lvl="0" marL="457200" marR="0" rtl="0" algn="l">
                        <a:lnSpc>
                          <a:spcPct val="100000"/>
                        </a:lnSpc>
                        <a:spcBef>
                          <a:spcPts val="0"/>
                        </a:spcBef>
                        <a:spcAft>
                          <a:spcPts val="0"/>
                        </a:spcAft>
                        <a:buClr>
                          <a:srgbClr val="000000"/>
                        </a:buClr>
                        <a:buSzPts val="1800"/>
                        <a:buFont typeface="Arial"/>
                        <a:buNone/>
                      </a:pPr>
                      <a:r>
                        <a:t/>
                      </a:r>
                      <a:endParaRPr sz="1800" u="none" cap="none" strike="noStrike"/>
                    </a:p>
                    <a:p>
                      <a:pPr indent="-228600" lvl="0" marL="285750" marR="0" rtl="0" algn="l">
                        <a:lnSpc>
                          <a:spcPct val="100000"/>
                        </a:lnSpc>
                        <a:spcBef>
                          <a:spcPts val="0"/>
                        </a:spcBef>
                        <a:spcAft>
                          <a:spcPts val="0"/>
                        </a:spcAft>
                        <a:buClr>
                          <a:srgbClr val="000000"/>
                        </a:buClr>
                        <a:buSzPts val="1800"/>
                        <a:buFont typeface="Arial"/>
                        <a:buChar char="●"/>
                      </a:pPr>
                      <a:r>
                        <a:rPr lang="en-US" sz="1800"/>
                        <a:t>Tested output voltage for Boost Converter</a:t>
                      </a:r>
                      <a:endParaRPr sz="1800"/>
                    </a:p>
                    <a:p>
                      <a:pPr indent="0" lvl="0" marL="457200" marR="0" rtl="0" algn="l">
                        <a:lnSpc>
                          <a:spcPct val="100000"/>
                        </a:lnSpc>
                        <a:spcBef>
                          <a:spcPts val="0"/>
                        </a:spcBef>
                        <a:spcAft>
                          <a:spcPts val="0"/>
                        </a:spcAft>
                        <a:buNone/>
                      </a:pPr>
                      <a:r>
                        <a:t/>
                      </a:r>
                      <a:endParaRPr sz="1800"/>
                    </a:p>
                    <a:p>
                      <a:pPr indent="-228600" lvl="0" marL="285750" marR="0" rtl="0" algn="l">
                        <a:lnSpc>
                          <a:spcPct val="100000"/>
                        </a:lnSpc>
                        <a:spcBef>
                          <a:spcPts val="0"/>
                        </a:spcBef>
                        <a:spcAft>
                          <a:spcPts val="0"/>
                        </a:spcAft>
                        <a:buSzPts val="1800"/>
                        <a:buChar char="●"/>
                      </a:pPr>
                      <a:r>
                        <a:rPr lang="en-US" sz="1800"/>
                        <a:t>Redesigned and completed PCB</a:t>
                      </a:r>
                      <a:endParaRPr sz="1800"/>
                    </a:p>
                  </a:txBody>
                  <a:tcPr marT="91425" marB="91425" marR="91425" marL="91425"/>
                </a:tc>
                <a:tc>
                  <a:txBody>
                    <a:bodyPr/>
                    <a:lstStyle/>
                    <a:p>
                      <a:pPr indent="0" lvl="0" marL="457200" marR="0" rtl="0" algn="l">
                        <a:lnSpc>
                          <a:spcPct val="100000"/>
                        </a:lnSpc>
                        <a:spcBef>
                          <a:spcPts val="0"/>
                        </a:spcBef>
                        <a:spcAft>
                          <a:spcPts val="0"/>
                        </a:spcAft>
                        <a:buClr>
                          <a:srgbClr val="000000"/>
                        </a:buClr>
                        <a:buSzPts val="1400"/>
                        <a:buFont typeface="Arial"/>
                        <a:buNone/>
                      </a:pPr>
                      <a:r>
                        <a:t/>
                      </a:r>
                      <a:endParaRPr sz="1800" u="none" cap="none" strike="noStrike"/>
                    </a:p>
                    <a:p>
                      <a:pPr indent="0" lvl="0" marL="0" marR="0" rtl="0" algn="l">
                        <a:lnSpc>
                          <a:spcPct val="100000"/>
                        </a:lnSpc>
                        <a:spcBef>
                          <a:spcPts val="1000"/>
                        </a:spcBef>
                        <a:spcAft>
                          <a:spcPts val="0"/>
                        </a:spcAft>
                        <a:buClr>
                          <a:srgbClr val="000000"/>
                        </a:buClr>
                        <a:buSzPts val="1400"/>
                        <a:buFont typeface="Arial"/>
                        <a:buNone/>
                      </a:pPr>
                      <a:r>
                        <a:rPr lang="en-US" sz="1800" u="none" cap="none" strike="noStrike"/>
                        <a:t>In 2 weeks…</a:t>
                      </a:r>
                      <a:endParaRPr sz="1800" u="none" cap="none" strike="noStrike"/>
                    </a:p>
                    <a:p>
                      <a:pPr indent="-228600" lvl="0" marL="285750" marR="0" rtl="0" algn="l">
                        <a:lnSpc>
                          <a:spcPct val="100000"/>
                        </a:lnSpc>
                        <a:spcBef>
                          <a:spcPts val="1000"/>
                        </a:spcBef>
                        <a:spcAft>
                          <a:spcPts val="0"/>
                        </a:spcAft>
                        <a:buClr>
                          <a:srgbClr val="000000"/>
                        </a:buClr>
                        <a:buSzPts val="1800"/>
                        <a:buFont typeface="Arial"/>
                        <a:buChar char="●"/>
                      </a:pPr>
                      <a:r>
                        <a:rPr lang="en-US" sz="1800"/>
                        <a:t>Solder all parts onto PCB and test</a:t>
                      </a:r>
                      <a:endParaRPr sz="1800" u="none" cap="none" strike="noStrike"/>
                    </a:p>
                    <a:p>
                      <a:pPr indent="-228600" lvl="0" marL="285750" marR="0" rtl="0" algn="l">
                        <a:lnSpc>
                          <a:spcPct val="100000"/>
                        </a:lnSpc>
                        <a:spcBef>
                          <a:spcPts val="1000"/>
                        </a:spcBef>
                        <a:spcAft>
                          <a:spcPts val="0"/>
                        </a:spcAft>
                        <a:buClr>
                          <a:srgbClr val="000000"/>
                        </a:buClr>
                        <a:buSzPts val="1800"/>
                        <a:buFont typeface="Arial"/>
                        <a:buChar char="●"/>
                      </a:pPr>
                      <a:r>
                        <a:rPr lang="en-US" sz="1800"/>
                        <a:t>LCD functionality with the ESP32</a:t>
                      </a:r>
                      <a:endParaRPr sz="1800" u="none" cap="none" strike="noStrike"/>
                    </a:p>
                  </a:txBody>
                  <a:tcPr marT="91425" marB="91425" marR="91425" marL="91425"/>
                </a:tc>
              </a:tr>
            </a:tbl>
          </a:graphicData>
        </a:graphic>
      </p:graphicFrame>
      <p:sp>
        <p:nvSpPr>
          <p:cNvPr id="127" name="Google Shape;127;g175f267dc7b_0_2"/>
          <p:cNvSpPr txBox="1"/>
          <p:nvPr>
            <p:ph type="title"/>
          </p:nvPr>
        </p:nvSpPr>
        <p:spPr>
          <a:xfrm>
            <a:off x="160200" y="1022400"/>
            <a:ext cx="8823600" cy="803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2880"/>
              <a:buFont typeface="Arial"/>
              <a:buNone/>
            </a:pPr>
            <a:r>
              <a:rPr lang="en-US"/>
              <a:t>Power Supply and User Interface Subsystem</a:t>
            </a:r>
            <a:endParaRPr/>
          </a:p>
          <a:p>
            <a:pPr indent="0" lvl="0" marL="0" rtl="0" algn="ctr">
              <a:lnSpc>
                <a:spcPct val="100000"/>
              </a:lnSpc>
              <a:spcBef>
                <a:spcPts val="0"/>
              </a:spcBef>
              <a:spcAft>
                <a:spcPts val="0"/>
              </a:spcAft>
              <a:buClr>
                <a:schemeClr val="dk1"/>
              </a:buClr>
              <a:buSzPts val="2880"/>
              <a:buFont typeface="Arial"/>
              <a:buNone/>
            </a:pPr>
            <a:r>
              <a:rPr lang="en-US" sz="1700"/>
              <a:t>Antonio Cardona</a:t>
            </a:r>
            <a:endParaRPr sz="1700"/>
          </a:p>
        </p:txBody>
      </p:sp>
      <p:sp>
        <p:nvSpPr>
          <p:cNvPr id="128" name="Google Shape;128;g175f267dc7b_0_2"/>
          <p:cNvSpPr txBox="1"/>
          <p:nvPr/>
        </p:nvSpPr>
        <p:spPr>
          <a:xfrm>
            <a:off x="6129300" y="39950"/>
            <a:ext cx="293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9E9E9E"/>
                </a:solidFill>
                <a:latin typeface="Arial"/>
                <a:ea typeface="Arial"/>
                <a:cs typeface="Arial"/>
                <a:sym typeface="Arial"/>
              </a:rPr>
              <a:t>Graphic Analog Portable Equalizer</a:t>
            </a:r>
            <a:endParaRPr b="0" i="0" sz="1400" u="none" cap="none" strike="noStrike">
              <a:solidFill>
                <a:srgbClr val="9E9E9E"/>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175f267dc7b_0_10"/>
          <p:cNvSpPr txBox="1"/>
          <p:nvPr/>
        </p:nvSpPr>
        <p:spPr>
          <a:xfrm>
            <a:off x="531300" y="1203625"/>
            <a:ext cx="8081400" cy="8037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rgbClr val="000000"/>
              </a:buClr>
              <a:buSzPts val="3200"/>
              <a:buFont typeface="Arial"/>
              <a:buNone/>
            </a:pPr>
            <a:r>
              <a:rPr b="1" i="0" lang="en-US" sz="3200" u="none" cap="none" strike="noStrike">
                <a:solidFill>
                  <a:srgbClr val="000000"/>
                </a:solidFill>
                <a:latin typeface="Arial"/>
                <a:ea typeface="Arial"/>
                <a:cs typeface="Arial"/>
                <a:sym typeface="Arial"/>
              </a:rPr>
              <a:t>Power Supply and User Interface Subsystem</a:t>
            </a:r>
            <a:endParaRPr b="1" i="0" sz="32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720"/>
              <a:buFont typeface="Arial"/>
              <a:buNone/>
            </a:pPr>
            <a:r>
              <a:rPr b="1" i="0" lang="en-US" sz="1720" u="none" cap="none" strike="noStrike">
                <a:solidFill>
                  <a:srgbClr val="000000"/>
                </a:solidFill>
                <a:latin typeface="Arial"/>
                <a:ea typeface="Arial"/>
                <a:cs typeface="Arial"/>
                <a:sym typeface="Arial"/>
              </a:rPr>
              <a:t>Antonio Cardona</a:t>
            </a:r>
            <a:endParaRPr b="1" i="0" sz="2980" u="none" cap="none" strike="noStrike">
              <a:solidFill>
                <a:srgbClr val="000000"/>
              </a:solidFill>
              <a:latin typeface="Arial"/>
              <a:ea typeface="Arial"/>
              <a:cs typeface="Arial"/>
              <a:sym typeface="Arial"/>
            </a:endParaRPr>
          </a:p>
        </p:txBody>
      </p:sp>
      <p:sp>
        <p:nvSpPr>
          <p:cNvPr id="134" name="Google Shape;134;g175f267dc7b_0_10"/>
          <p:cNvSpPr txBox="1"/>
          <p:nvPr/>
        </p:nvSpPr>
        <p:spPr>
          <a:xfrm>
            <a:off x="6129300" y="39950"/>
            <a:ext cx="293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9E9E9E"/>
                </a:solidFill>
                <a:latin typeface="Arial"/>
                <a:ea typeface="Arial"/>
                <a:cs typeface="Arial"/>
                <a:sym typeface="Arial"/>
              </a:rPr>
              <a:t>Graphic Analog Portable Equalizer</a:t>
            </a:r>
            <a:endParaRPr b="0" i="0" sz="1400" u="none" cap="none" strike="noStrike">
              <a:solidFill>
                <a:srgbClr val="9E9E9E"/>
              </a:solidFill>
              <a:latin typeface="Arial"/>
              <a:ea typeface="Arial"/>
              <a:cs typeface="Arial"/>
              <a:sym typeface="Arial"/>
            </a:endParaRPr>
          </a:p>
        </p:txBody>
      </p:sp>
      <p:pic>
        <p:nvPicPr>
          <p:cNvPr id="135" name="Google Shape;135;g175f267dc7b_0_10"/>
          <p:cNvPicPr preferRelativeResize="0"/>
          <p:nvPr/>
        </p:nvPicPr>
        <p:blipFill>
          <a:blip r:embed="rId3">
            <a:alphaModFix/>
          </a:blip>
          <a:stretch>
            <a:fillRect/>
          </a:stretch>
        </p:blipFill>
        <p:spPr>
          <a:xfrm>
            <a:off x="228599" y="2362650"/>
            <a:ext cx="4157949" cy="4393301"/>
          </a:xfrm>
          <a:prstGeom prst="rect">
            <a:avLst/>
          </a:prstGeom>
          <a:noFill/>
          <a:ln>
            <a:noFill/>
          </a:ln>
        </p:spPr>
      </p:pic>
      <p:sp>
        <p:nvSpPr>
          <p:cNvPr id="136" name="Google Shape;136;g175f267dc7b_0_10"/>
          <p:cNvSpPr/>
          <p:nvPr/>
        </p:nvSpPr>
        <p:spPr>
          <a:xfrm>
            <a:off x="327600" y="2449300"/>
            <a:ext cx="2662800" cy="1239600"/>
          </a:xfrm>
          <a:prstGeom prst="rect">
            <a:avLst/>
          </a:prstGeom>
          <a:no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g175f267dc7b_0_10"/>
          <p:cNvSpPr/>
          <p:nvPr/>
        </p:nvSpPr>
        <p:spPr>
          <a:xfrm>
            <a:off x="327725" y="3771675"/>
            <a:ext cx="1391400" cy="803700"/>
          </a:xfrm>
          <a:prstGeom prst="rect">
            <a:avLst/>
          </a:prstGeom>
          <a:no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g175f267dc7b_0_10"/>
          <p:cNvSpPr/>
          <p:nvPr/>
        </p:nvSpPr>
        <p:spPr>
          <a:xfrm>
            <a:off x="1811550" y="3771675"/>
            <a:ext cx="2475900" cy="2748900"/>
          </a:xfrm>
          <a:prstGeom prst="rect">
            <a:avLst/>
          </a:prstGeom>
          <a:no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g175f267dc7b_0_10"/>
          <p:cNvSpPr/>
          <p:nvPr/>
        </p:nvSpPr>
        <p:spPr>
          <a:xfrm>
            <a:off x="327600" y="4658100"/>
            <a:ext cx="1391400" cy="1862400"/>
          </a:xfrm>
          <a:prstGeom prst="rect">
            <a:avLst/>
          </a:prstGeom>
          <a:no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g175f267dc7b_0_10"/>
          <p:cNvSpPr txBox="1"/>
          <p:nvPr/>
        </p:nvSpPr>
        <p:spPr>
          <a:xfrm>
            <a:off x="2203300" y="2399625"/>
            <a:ext cx="1086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lt1"/>
                </a:solidFill>
              </a:rPr>
              <a:t>Charging Circuit</a:t>
            </a:r>
            <a:endParaRPr sz="1200">
              <a:solidFill>
                <a:schemeClr val="lt1"/>
              </a:solidFill>
            </a:endParaRPr>
          </a:p>
        </p:txBody>
      </p:sp>
      <p:sp>
        <p:nvSpPr>
          <p:cNvPr id="141" name="Google Shape;141;g175f267dc7b_0_10"/>
          <p:cNvSpPr txBox="1"/>
          <p:nvPr/>
        </p:nvSpPr>
        <p:spPr>
          <a:xfrm>
            <a:off x="2888728" y="3771675"/>
            <a:ext cx="1563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lt1"/>
                </a:solidFill>
              </a:rPr>
              <a:t>Boost Converters</a:t>
            </a:r>
            <a:endParaRPr sz="1200">
              <a:solidFill>
                <a:schemeClr val="lt1"/>
              </a:solidFill>
            </a:endParaRPr>
          </a:p>
        </p:txBody>
      </p:sp>
      <p:sp>
        <p:nvSpPr>
          <p:cNvPr id="142" name="Google Shape;142;g175f267dc7b_0_10"/>
          <p:cNvSpPr txBox="1"/>
          <p:nvPr/>
        </p:nvSpPr>
        <p:spPr>
          <a:xfrm>
            <a:off x="781553" y="5846325"/>
            <a:ext cx="1563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lt1"/>
                </a:solidFill>
              </a:rPr>
              <a:t>Buck-Boost Converters</a:t>
            </a:r>
            <a:endParaRPr sz="1200">
              <a:solidFill>
                <a:schemeClr val="lt1"/>
              </a:solidFill>
            </a:endParaRPr>
          </a:p>
        </p:txBody>
      </p:sp>
      <p:sp>
        <p:nvSpPr>
          <p:cNvPr id="143" name="Google Shape;143;g175f267dc7b_0_10"/>
          <p:cNvSpPr txBox="1"/>
          <p:nvPr/>
        </p:nvSpPr>
        <p:spPr>
          <a:xfrm>
            <a:off x="1099700" y="3919200"/>
            <a:ext cx="926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lt1"/>
                </a:solidFill>
              </a:rPr>
              <a:t>Battery Fuel Gauge</a:t>
            </a:r>
            <a:endParaRPr sz="1200">
              <a:solidFill>
                <a:schemeClr val="lt1"/>
              </a:solidFill>
            </a:endParaRPr>
          </a:p>
        </p:txBody>
      </p:sp>
      <p:graphicFrame>
        <p:nvGraphicFramePr>
          <p:cNvPr id="144" name="Google Shape;144;g175f267dc7b_0_10"/>
          <p:cNvGraphicFramePr/>
          <p:nvPr/>
        </p:nvGraphicFramePr>
        <p:xfrm>
          <a:off x="5314050" y="3429000"/>
          <a:ext cx="3000000" cy="3000000"/>
        </p:xfrm>
        <a:graphic>
          <a:graphicData uri="http://schemas.openxmlformats.org/drawingml/2006/table">
            <a:tbl>
              <a:tblPr>
                <a:noFill/>
                <a:tableStyleId>{80A5FAB0-762E-466F-A046-3F2AD2C3D0FF}</a:tableStyleId>
              </a:tblPr>
              <a:tblGrid>
                <a:gridCol w="1467450"/>
                <a:gridCol w="1467450"/>
              </a:tblGrid>
              <a:tr h="381000">
                <a:tc gridSpan="2">
                  <a:txBody>
                    <a:bodyPr/>
                    <a:lstStyle/>
                    <a:p>
                      <a:pPr indent="0" lvl="0" marL="0" rtl="0" algn="l">
                        <a:spcBef>
                          <a:spcPts val="0"/>
                        </a:spcBef>
                        <a:spcAft>
                          <a:spcPts val="0"/>
                        </a:spcAft>
                        <a:buNone/>
                      </a:pPr>
                      <a:r>
                        <a:rPr b="1" lang="en-US"/>
                        <a:t>Boost Converter</a:t>
                      </a:r>
                      <a:endParaRPr b="1"/>
                    </a:p>
                  </a:txBody>
                  <a:tcPr marT="91425" marB="91425" marR="91425" marL="91425">
                    <a:solidFill>
                      <a:srgbClr val="D9D2E9"/>
                    </a:solidFill>
                  </a:tcPr>
                </a:tc>
                <a:tc hMerge="1"/>
              </a:tr>
              <a:tr h="381000">
                <a:tc>
                  <a:txBody>
                    <a:bodyPr/>
                    <a:lstStyle/>
                    <a:p>
                      <a:pPr indent="0" lvl="0" marL="0" rtl="0" algn="ctr">
                        <a:spcBef>
                          <a:spcPts val="0"/>
                        </a:spcBef>
                        <a:spcAft>
                          <a:spcPts val="0"/>
                        </a:spcAft>
                        <a:buNone/>
                      </a:pPr>
                      <a:r>
                        <a:rPr lang="en-US"/>
                        <a:t>Vin [V]</a:t>
                      </a:r>
                      <a:endParaRPr/>
                    </a:p>
                  </a:txBody>
                  <a:tcPr marT="91425" marB="91425" marR="91425" marL="91425">
                    <a:solidFill>
                      <a:srgbClr val="D9D2E9"/>
                    </a:solidFill>
                  </a:tcPr>
                </a:tc>
                <a:tc>
                  <a:txBody>
                    <a:bodyPr/>
                    <a:lstStyle/>
                    <a:p>
                      <a:pPr indent="0" lvl="0" marL="0" rtl="0" algn="ctr">
                        <a:spcBef>
                          <a:spcPts val="0"/>
                        </a:spcBef>
                        <a:spcAft>
                          <a:spcPts val="0"/>
                        </a:spcAft>
                        <a:buNone/>
                      </a:pPr>
                      <a:r>
                        <a:rPr lang="en-US"/>
                        <a:t>Vout [V]</a:t>
                      </a:r>
                      <a:endParaRPr/>
                    </a:p>
                  </a:txBody>
                  <a:tcPr marT="91425" marB="91425" marR="91425" marL="91425">
                    <a:solidFill>
                      <a:srgbClr val="D9D2E9"/>
                    </a:solidFill>
                  </a:tcPr>
                </a:tc>
              </a:tr>
              <a:tr h="381000">
                <a:tc>
                  <a:txBody>
                    <a:bodyPr/>
                    <a:lstStyle/>
                    <a:p>
                      <a:pPr indent="0" lvl="0" marL="0" rtl="0" algn="ctr">
                        <a:spcBef>
                          <a:spcPts val="0"/>
                        </a:spcBef>
                        <a:spcAft>
                          <a:spcPts val="0"/>
                        </a:spcAft>
                        <a:buNone/>
                      </a:pPr>
                      <a:r>
                        <a:rPr lang="en-US"/>
                        <a:t>2.4</a:t>
                      </a:r>
                      <a:endParaRPr/>
                    </a:p>
                  </a:txBody>
                  <a:tcPr marT="91425" marB="91425" marR="91425" marL="91425"/>
                </a:tc>
                <a:tc>
                  <a:txBody>
                    <a:bodyPr/>
                    <a:lstStyle/>
                    <a:p>
                      <a:pPr indent="0" lvl="0" marL="0" rtl="0" algn="ctr">
                        <a:spcBef>
                          <a:spcPts val="0"/>
                        </a:spcBef>
                        <a:spcAft>
                          <a:spcPts val="0"/>
                        </a:spcAft>
                        <a:buNone/>
                      </a:pPr>
                      <a:r>
                        <a:rPr lang="en-US"/>
                        <a:t>4.9</a:t>
                      </a:r>
                      <a:endParaRPr/>
                    </a:p>
                  </a:txBody>
                  <a:tcPr marT="91425" marB="91425" marR="91425" marL="91425"/>
                </a:tc>
              </a:tr>
              <a:tr h="381000">
                <a:tc>
                  <a:txBody>
                    <a:bodyPr/>
                    <a:lstStyle/>
                    <a:p>
                      <a:pPr indent="0" lvl="0" marL="0" rtl="0" algn="ctr">
                        <a:spcBef>
                          <a:spcPts val="0"/>
                        </a:spcBef>
                        <a:spcAft>
                          <a:spcPts val="0"/>
                        </a:spcAft>
                        <a:buNone/>
                      </a:pPr>
                      <a:r>
                        <a:rPr lang="en-US"/>
                        <a:t>3.7</a:t>
                      </a:r>
                      <a:endParaRPr/>
                    </a:p>
                  </a:txBody>
                  <a:tcPr marT="91425" marB="91425" marR="91425" marL="91425"/>
                </a:tc>
                <a:tc>
                  <a:txBody>
                    <a:bodyPr/>
                    <a:lstStyle/>
                    <a:p>
                      <a:pPr indent="0" lvl="0" marL="0" rtl="0" algn="ctr">
                        <a:spcBef>
                          <a:spcPts val="0"/>
                        </a:spcBef>
                        <a:spcAft>
                          <a:spcPts val="0"/>
                        </a:spcAft>
                        <a:buNone/>
                      </a:pPr>
                      <a:r>
                        <a:rPr lang="en-US"/>
                        <a:t>4.8</a:t>
                      </a:r>
                      <a:endParaRPr/>
                    </a:p>
                  </a:txBody>
                  <a:tcPr marT="91425" marB="91425" marR="91425" marL="91425"/>
                </a:tc>
              </a:tr>
              <a:tr h="381000">
                <a:tc>
                  <a:txBody>
                    <a:bodyPr/>
                    <a:lstStyle/>
                    <a:p>
                      <a:pPr indent="0" lvl="0" marL="0" rtl="0" algn="ctr">
                        <a:spcBef>
                          <a:spcPts val="0"/>
                        </a:spcBef>
                        <a:spcAft>
                          <a:spcPts val="0"/>
                        </a:spcAft>
                        <a:buNone/>
                      </a:pPr>
                      <a:r>
                        <a:rPr lang="en-US"/>
                        <a:t>4.2</a:t>
                      </a:r>
                      <a:endParaRPr/>
                    </a:p>
                  </a:txBody>
                  <a:tcPr marT="91425" marB="91425" marR="91425" marL="91425"/>
                </a:tc>
                <a:tc>
                  <a:txBody>
                    <a:bodyPr/>
                    <a:lstStyle/>
                    <a:p>
                      <a:pPr indent="0" lvl="0" marL="0" rtl="0" algn="ctr">
                        <a:spcBef>
                          <a:spcPts val="0"/>
                        </a:spcBef>
                        <a:spcAft>
                          <a:spcPts val="0"/>
                        </a:spcAft>
                        <a:buNone/>
                      </a:pPr>
                      <a:r>
                        <a:rPr lang="en-US"/>
                        <a:t>4.9</a:t>
                      </a:r>
                      <a:endParaRP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g1fc3d639ae4_0_0"/>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Equalizer Subsystem - Nathan Finley</a:t>
            </a:r>
            <a:endParaRPr/>
          </a:p>
        </p:txBody>
      </p:sp>
      <p:graphicFrame>
        <p:nvGraphicFramePr>
          <p:cNvPr id="150" name="Google Shape;150;g1fc3d639ae4_0_0"/>
          <p:cNvGraphicFramePr/>
          <p:nvPr/>
        </p:nvGraphicFramePr>
        <p:xfrm>
          <a:off x="199025" y="1792440"/>
          <a:ext cx="3000000" cy="3000000"/>
        </p:xfrm>
        <a:graphic>
          <a:graphicData uri="http://schemas.openxmlformats.org/drawingml/2006/table">
            <a:tbl>
              <a:tblPr>
                <a:noFill/>
                <a:tableStyleId>{FC19C6B3-1961-4F7A-A0BC-386467D57383}</a:tableStyleId>
              </a:tblPr>
              <a:tblGrid>
                <a:gridCol w="4372975"/>
                <a:gridCol w="4372975"/>
              </a:tblGrid>
              <a:tr h="978150">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Accomplishments since ECEN 403:</a:t>
                      </a:r>
                      <a:endParaRPr b="1" sz="1400" u="none" cap="none" strike="noStrike"/>
                    </a:p>
                    <a:p>
                      <a:pPr indent="0" lvl="0" marL="0" marR="0" rtl="0" algn="ctr">
                        <a:lnSpc>
                          <a:spcPct val="100000"/>
                        </a:lnSpc>
                        <a:spcBef>
                          <a:spcPts val="0"/>
                        </a:spcBef>
                        <a:spcAft>
                          <a:spcPts val="0"/>
                        </a:spcAft>
                        <a:buClr>
                          <a:srgbClr val="000000"/>
                        </a:buClr>
                        <a:buSzPts val="1400"/>
                        <a:buFont typeface="Arial"/>
                        <a:buNone/>
                      </a:pPr>
                      <a:r>
                        <a:rPr b="1" lang="en-US">
                          <a:solidFill>
                            <a:schemeClr val="dk1"/>
                          </a:solidFill>
                        </a:rPr>
                        <a:t>20</a:t>
                      </a:r>
                      <a:r>
                        <a:rPr b="1" lang="en-US" sz="1400" u="none" cap="none" strike="noStrike">
                          <a:solidFill>
                            <a:schemeClr val="dk1"/>
                          </a:solidFill>
                        </a:rPr>
                        <a:t> hours of effort</a:t>
                      </a:r>
                      <a:endParaRPr b="1" sz="1400" u="none" cap="none" strike="noStrike">
                        <a:solidFill>
                          <a:schemeClr val="dk1"/>
                        </a:solidFill>
                      </a:endParaRPr>
                    </a:p>
                  </a:txBody>
                  <a:tcPr marT="91425" marB="91425" marR="91425" marL="91425" anchor="ctr">
                    <a:solidFill>
                      <a:schemeClr val="accent5"/>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Objective for Next Presentation</a:t>
                      </a:r>
                      <a:endParaRPr b="1" sz="1400" u="none" cap="none" strike="noStrike"/>
                    </a:p>
                  </a:txBody>
                  <a:tcPr marT="91425" marB="91425" marR="91425" marL="91425" anchor="ctr">
                    <a:solidFill>
                      <a:schemeClr val="accent5"/>
                    </a:solidFill>
                  </a:tcPr>
                </a:tc>
              </a:tr>
              <a:tr h="3717125">
                <a:tc>
                  <a:txBody>
                    <a:bodyPr/>
                    <a:lstStyle/>
                    <a:p>
                      <a:pPr indent="0" lvl="0" marL="457200" marR="0" rtl="0" algn="l">
                        <a:lnSpc>
                          <a:spcPct val="100000"/>
                        </a:lnSpc>
                        <a:spcBef>
                          <a:spcPts val="0"/>
                        </a:spcBef>
                        <a:spcAft>
                          <a:spcPts val="0"/>
                        </a:spcAft>
                        <a:buClr>
                          <a:srgbClr val="000000"/>
                        </a:buClr>
                        <a:buSzPts val="1400"/>
                        <a:buFont typeface="Arial"/>
                        <a:buNone/>
                      </a:pPr>
                      <a:r>
                        <a:t/>
                      </a:r>
                      <a:endParaRPr sz="1400" u="none" cap="none" strike="noStrike"/>
                    </a:p>
                    <a:p>
                      <a:pPr indent="-203200" lvl="0" marL="285750" marR="0" rtl="0" algn="l">
                        <a:lnSpc>
                          <a:spcPct val="100000"/>
                        </a:lnSpc>
                        <a:spcBef>
                          <a:spcPts val="0"/>
                        </a:spcBef>
                        <a:spcAft>
                          <a:spcPts val="0"/>
                        </a:spcAft>
                        <a:buClr>
                          <a:srgbClr val="000000"/>
                        </a:buClr>
                        <a:buSzPts val="1400"/>
                        <a:buFont typeface="Arial"/>
                        <a:buChar char="●"/>
                      </a:pPr>
                      <a:r>
                        <a:rPr lang="en-US"/>
                        <a:t>Redesigned PCB</a:t>
                      </a:r>
                      <a:endParaRPr/>
                    </a:p>
                    <a:p>
                      <a:pPr indent="-203200" lvl="0" marL="285750" marR="0" rtl="0" algn="l">
                        <a:lnSpc>
                          <a:spcPct val="100000"/>
                        </a:lnSpc>
                        <a:spcBef>
                          <a:spcPts val="0"/>
                        </a:spcBef>
                        <a:spcAft>
                          <a:spcPts val="0"/>
                        </a:spcAft>
                        <a:buSzPts val="1400"/>
                        <a:buChar char="●"/>
                      </a:pPr>
                      <a:r>
                        <a:rPr lang="en-US"/>
                        <a:t>Sent for order of PCB</a:t>
                      </a:r>
                      <a:endParaRPr/>
                    </a:p>
                  </a:txBody>
                  <a:tcPr marT="91425" marB="91425" marR="91425" marL="91425" anchor="ctr"/>
                </a:tc>
                <a:tc>
                  <a:txBody>
                    <a:bodyPr/>
                    <a:lstStyle/>
                    <a:p>
                      <a:pPr indent="0" lvl="0" marL="914400" marR="0" rtl="0" algn="l">
                        <a:lnSpc>
                          <a:spcPct val="100000"/>
                        </a:lnSpc>
                        <a:spcBef>
                          <a:spcPts val="0"/>
                        </a:spcBef>
                        <a:spcAft>
                          <a:spcPts val="0"/>
                        </a:spcAft>
                        <a:buClr>
                          <a:srgbClr val="000000"/>
                        </a:buClr>
                        <a:buSzPts val="1400"/>
                        <a:buFont typeface="Arial"/>
                        <a:buNone/>
                      </a:pPr>
                      <a:r>
                        <a:rPr lang="en-US" sz="1400" u="none" cap="none" strike="noStrike"/>
                        <a:t>2 Week Goal</a:t>
                      </a:r>
                      <a:endParaRPr sz="1400" u="none" cap="none" strike="noStrike"/>
                    </a:p>
                    <a:p>
                      <a:pPr indent="-317500" lvl="0" marL="457200" marR="0" rtl="0" algn="l">
                        <a:lnSpc>
                          <a:spcPct val="100000"/>
                        </a:lnSpc>
                        <a:spcBef>
                          <a:spcPts val="0"/>
                        </a:spcBef>
                        <a:spcAft>
                          <a:spcPts val="0"/>
                        </a:spcAft>
                        <a:buClr>
                          <a:srgbClr val="000000"/>
                        </a:buClr>
                        <a:buSzPts val="1400"/>
                        <a:buFont typeface="Arial"/>
                        <a:buChar char="●"/>
                      </a:pPr>
                      <a:r>
                        <a:rPr lang="en-US"/>
                        <a:t>Build PCB</a:t>
                      </a:r>
                      <a:endParaRPr/>
                    </a:p>
                    <a:p>
                      <a:pPr indent="-317500" lvl="0" marL="457200" marR="0" rtl="0" algn="l">
                        <a:lnSpc>
                          <a:spcPct val="100000"/>
                        </a:lnSpc>
                        <a:spcBef>
                          <a:spcPts val="0"/>
                        </a:spcBef>
                        <a:spcAft>
                          <a:spcPts val="0"/>
                        </a:spcAft>
                        <a:buSzPts val="1400"/>
                        <a:buChar char="●"/>
                      </a:pPr>
                      <a:r>
                        <a:rPr lang="en-US"/>
                        <a:t>Test PCB</a:t>
                      </a:r>
                      <a:endParaRPr/>
                    </a:p>
                  </a:txBody>
                  <a:tcPr marT="91425" marB="91425" marR="91425" marL="91425" anchor="ctr"/>
                </a:tc>
              </a:tr>
            </a:tbl>
          </a:graphicData>
        </a:graphic>
      </p:graphicFrame>
      <p:sp>
        <p:nvSpPr>
          <p:cNvPr id="151" name="Google Shape;151;g1fc3d639ae4_0_0"/>
          <p:cNvSpPr txBox="1"/>
          <p:nvPr/>
        </p:nvSpPr>
        <p:spPr>
          <a:xfrm>
            <a:off x="6129300" y="39950"/>
            <a:ext cx="293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9E9E9E"/>
                </a:solidFill>
                <a:latin typeface="Arial"/>
                <a:ea typeface="Arial"/>
                <a:cs typeface="Arial"/>
                <a:sym typeface="Arial"/>
              </a:rPr>
              <a:t>Graphic Analog Portable Equalizer</a:t>
            </a:r>
            <a:endParaRPr b="0" i="0" sz="1400" u="none" cap="none" strike="noStrike">
              <a:solidFill>
                <a:srgbClr val="9E9E9E"/>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g17670716a19_0_0"/>
          <p:cNvSpPr txBox="1"/>
          <p:nvPr>
            <p:ph type="title"/>
          </p:nvPr>
        </p:nvSpPr>
        <p:spPr>
          <a:xfrm>
            <a:off x="605700" y="81612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Equalizer Subsystem - Nathan Finley</a:t>
            </a:r>
            <a:endParaRPr/>
          </a:p>
        </p:txBody>
      </p:sp>
      <p:sp>
        <p:nvSpPr>
          <p:cNvPr id="157" name="Google Shape;157;g17670716a19_0_0"/>
          <p:cNvSpPr txBox="1"/>
          <p:nvPr/>
        </p:nvSpPr>
        <p:spPr>
          <a:xfrm>
            <a:off x="7420775" y="143075"/>
            <a:ext cx="1611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0000"/>
              </a:solidFill>
              <a:latin typeface="Arial"/>
              <a:ea typeface="Arial"/>
              <a:cs typeface="Arial"/>
              <a:sym typeface="Arial"/>
            </a:endParaRPr>
          </a:p>
        </p:txBody>
      </p:sp>
      <p:sp>
        <p:nvSpPr>
          <p:cNvPr id="158" name="Google Shape;158;g17670716a19_0_0"/>
          <p:cNvSpPr txBox="1"/>
          <p:nvPr/>
        </p:nvSpPr>
        <p:spPr>
          <a:xfrm>
            <a:off x="6129300" y="39950"/>
            <a:ext cx="293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9E9E9E"/>
                </a:solidFill>
                <a:latin typeface="Arial"/>
                <a:ea typeface="Arial"/>
                <a:cs typeface="Arial"/>
                <a:sym typeface="Arial"/>
              </a:rPr>
              <a:t>Graphic Analog Portable Equalizer</a:t>
            </a:r>
            <a:endParaRPr b="0" i="0" sz="1400" u="none" cap="none" strike="noStrike">
              <a:solidFill>
                <a:srgbClr val="9E9E9E"/>
              </a:solidFill>
              <a:latin typeface="Arial"/>
              <a:ea typeface="Arial"/>
              <a:cs typeface="Arial"/>
              <a:sym typeface="Arial"/>
            </a:endParaRPr>
          </a:p>
        </p:txBody>
      </p:sp>
      <p:pic>
        <p:nvPicPr>
          <p:cNvPr id="159" name="Google Shape;159;g17670716a19_0_0"/>
          <p:cNvPicPr preferRelativeResize="0"/>
          <p:nvPr/>
        </p:nvPicPr>
        <p:blipFill>
          <a:blip r:embed="rId3">
            <a:alphaModFix/>
          </a:blip>
          <a:stretch>
            <a:fillRect/>
          </a:stretch>
        </p:blipFill>
        <p:spPr>
          <a:xfrm>
            <a:off x="248550" y="2182460"/>
            <a:ext cx="8646901" cy="367209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20ffd40688f_2_1"/>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Equalizer Subsystem - Nathan Finley</a:t>
            </a:r>
            <a:endParaRPr/>
          </a:p>
        </p:txBody>
      </p:sp>
      <p:pic>
        <p:nvPicPr>
          <p:cNvPr id="165" name="Google Shape;165;g20ffd40688f_2_1"/>
          <p:cNvPicPr preferRelativeResize="0"/>
          <p:nvPr/>
        </p:nvPicPr>
        <p:blipFill>
          <a:blip r:embed="rId3">
            <a:alphaModFix/>
          </a:blip>
          <a:stretch>
            <a:fillRect/>
          </a:stretch>
        </p:blipFill>
        <p:spPr>
          <a:xfrm>
            <a:off x="-96650" y="2108825"/>
            <a:ext cx="9073575" cy="40103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2013-06-18T16:37:55Z</dcterms:created>
  <dc:creator>Brian Gardner</dc:creator>
</cp:coreProperties>
</file>